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3" d="100"/>
          <a:sy n="13" d="100"/>
        </p:scale>
        <p:origin x="2202"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5/12/2026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18" Type="http://schemas.microsoft.com/office/2007/relationships/hdphoto" Target="../media/hdphoto7.wdp"/><Relationship Id="rId3" Type="http://schemas.openxmlformats.org/officeDocument/2006/relationships/image" Target="../media/image2.png"/><Relationship Id="rId21" Type="http://schemas.openxmlformats.org/officeDocument/2006/relationships/image" Target="../media/image12.jpg"/><Relationship Id="rId7" Type="http://schemas.openxmlformats.org/officeDocument/2006/relationships/image" Target="../media/image5.png"/><Relationship Id="rId12" Type="http://schemas.microsoft.com/office/2007/relationships/hdphoto" Target="../media/hdphoto4.wdp"/><Relationship Id="rId17" Type="http://schemas.openxmlformats.org/officeDocument/2006/relationships/image" Target="../media/image10.png"/><Relationship Id="rId2" Type="http://schemas.openxmlformats.org/officeDocument/2006/relationships/image" Target="../media/image1.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3.wdp"/><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4.wdp"/><Relationship Id="rId18" Type="http://schemas.openxmlformats.org/officeDocument/2006/relationships/image" Target="../media/image10.png"/><Relationship Id="rId3" Type="http://schemas.openxmlformats.org/officeDocument/2006/relationships/image" Target="../media/image13.png"/><Relationship Id="rId21" Type="http://schemas.microsoft.com/office/2007/relationships/hdphoto" Target="../media/hdphoto8.wdp"/><Relationship Id="rId7" Type="http://schemas.microsoft.com/office/2007/relationships/hdphoto" Target="../media/hdphoto1.wdp"/><Relationship Id="rId12" Type="http://schemas.openxmlformats.org/officeDocument/2006/relationships/image" Target="../media/image7.png"/><Relationship Id="rId17" Type="http://schemas.microsoft.com/office/2007/relationships/hdphoto" Target="../media/hdphoto6.wdp"/><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2.png"/><Relationship Id="rId15" Type="http://schemas.microsoft.com/office/2007/relationships/hdphoto" Target="../media/hdphoto5.wdp"/><Relationship Id="rId10" Type="http://schemas.openxmlformats.org/officeDocument/2006/relationships/image" Target="../media/image6.png"/><Relationship Id="rId19" Type="http://schemas.microsoft.com/office/2007/relationships/hdphoto" Target="../media/hdphoto7.wdp"/><Relationship Id="rId4" Type="http://schemas.openxmlformats.org/officeDocument/2006/relationships/image" Target="../media/image13.jpeg"/><Relationship Id="rId9" Type="http://schemas.microsoft.com/office/2007/relationships/hdphoto" Target="../media/hdphoto2.wdp"/><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ro-RO" sz="6000" b="1" dirty="0">
                <a:latin typeface="Arial" panose="020B0604020202020204" pitchFamily="34" charset="0"/>
                <a:cs typeface="Arial" panose="020B0604020202020204" pitchFamily="34" charset="0"/>
              </a:rPr>
              <a:t>Rezultate privind comportarea unor elite </a:t>
            </a:r>
            <a:r>
              <a:rPr lang="ro-RO" sz="6000" b="1" dirty="0" err="1">
                <a:latin typeface="Arial" panose="020B0604020202020204" pitchFamily="34" charset="0"/>
                <a:cs typeface="Arial" panose="020B0604020202020204" pitchFamily="34" charset="0"/>
              </a:rPr>
              <a:t>clonale</a:t>
            </a:r>
            <a:r>
              <a:rPr lang="ro-RO" sz="6000" b="1" dirty="0">
                <a:latin typeface="Arial" panose="020B0604020202020204" pitchFamily="34" charset="0"/>
                <a:cs typeface="Arial" panose="020B0604020202020204" pitchFamily="34" charset="0"/>
              </a:rPr>
              <a:t> pentru struguri de masă cultivate în condițiile podgoriei Murfatlar</a:t>
            </a:r>
            <a:endParaRPr lang="en-US" sz="6000" b="1" dirty="0">
              <a:solidFill>
                <a:srgbClr val="FF0000"/>
              </a:solidFill>
              <a:latin typeface="Arial" panose="020B0604020202020204" pitchFamily="34" charset="0"/>
              <a:ea typeface="Arial" charset="0"/>
              <a:cs typeface="Arial" panose="020B0604020202020204" pitchFamily="34"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3" name="Picture 2" descr="Stațiunea Murfatlar | Vinuri cu Tradiție din Podgoria Murfatlar">
            <a:extLst>
              <a:ext uri="{FF2B5EF4-FFF2-40B4-BE49-F238E27FC236}">
                <a16:creationId xmlns:a16="http://schemas.microsoft.com/office/drawing/2014/main" id="{67F046F4-9634-C2CA-8359-091D3D6E2599}"/>
              </a:ext>
            </a:extLst>
          </p:cNvPr>
          <p:cNvPicPr>
            <a:picLocks noChangeAspect="1"/>
          </p:cNvPicPr>
          <p:nvPr/>
        </p:nvPicPr>
        <p:blipFill>
          <a:blip r:embed="rId3"/>
          <a:stretch>
            <a:fillRect/>
          </a:stretch>
        </p:blipFill>
        <p:spPr>
          <a:xfrm>
            <a:off x="26847325" y="1486545"/>
            <a:ext cx="4158526" cy="3508060"/>
          </a:xfrm>
          <a:prstGeom prst="rect">
            <a:avLst/>
          </a:prstGeom>
        </p:spPr>
      </p:pic>
      <p:sp>
        <p:nvSpPr>
          <p:cNvPr id="4" name="TextBox 3">
            <a:extLst>
              <a:ext uri="{FF2B5EF4-FFF2-40B4-BE49-F238E27FC236}">
                <a16:creationId xmlns:a16="http://schemas.microsoft.com/office/drawing/2014/main" id="{278E1367-BCFE-8AD0-B5A8-E9BBCC59903D}"/>
              </a:ext>
            </a:extLst>
          </p:cNvPr>
          <p:cNvSpPr txBox="1"/>
          <p:nvPr/>
        </p:nvSpPr>
        <p:spPr>
          <a:xfrm>
            <a:off x="1703780" y="9513989"/>
            <a:ext cx="28964958" cy="1323439"/>
          </a:xfrm>
          <a:prstGeom prst="rect">
            <a:avLst/>
          </a:prstGeom>
          <a:noFill/>
        </p:spPr>
        <p:txBody>
          <a:bodyPr wrap="square" rtlCol="0">
            <a:spAutoFit/>
          </a:bodyPr>
          <a:lstStyle/>
          <a:p>
            <a:r>
              <a:rPr lang="en-US" sz="4000" b="1" dirty="0">
                <a:latin typeface="Arial" charset="0"/>
                <a:ea typeface="Arial" charset="0"/>
                <a:cs typeface="Arial" charset="0"/>
              </a:rPr>
              <a:t>INTRODUCERE </a:t>
            </a:r>
            <a:endParaRPr lang="ro-RO" sz="4000" b="1" dirty="0">
              <a:latin typeface="Arial" charset="0"/>
              <a:ea typeface="Arial" charset="0"/>
              <a:cs typeface="Arial" charset="0"/>
            </a:endParaRPr>
          </a:p>
          <a:p>
            <a:endParaRPr lang="ro-RO" sz="4000" b="1" dirty="0">
              <a:latin typeface="Arial" charset="0"/>
              <a:ea typeface="Arial" charset="0"/>
              <a:cs typeface="Arial" charset="0"/>
            </a:endParaRPr>
          </a:p>
        </p:txBody>
      </p:sp>
      <p:sp>
        <p:nvSpPr>
          <p:cNvPr id="5" name="TextBox 4">
            <a:extLst>
              <a:ext uri="{FF2B5EF4-FFF2-40B4-BE49-F238E27FC236}">
                <a16:creationId xmlns:a16="http://schemas.microsoft.com/office/drawing/2014/main" id="{6D285001-CDB8-DD32-335E-B558774922D1}"/>
              </a:ext>
            </a:extLst>
          </p:cNvPr>
          <p:cNvSpPr txBox="1"/>
          <p:nvPr/>
        </p:nvSpPr>
        <p:spPr>
          <a:xfrm>
            <a:off x="1703780" y="11981204"/>
            <a:ext cx="28427273" cy="716381"/>
          </a:xfrm>
          <a:prstGeom prst="rect">
            <a:avLst/>
          </a:prstGeom>
          <a:noFill/>
        </p:spPr>
        <p:txBody>
          <a:bodyPr wrap="square" rtlCol="0">
            <a:spAutoFit/>
          </a:bodyPr>
          <a:lstStyle/>
          <a:p>
            <a:r>
              <a:rPr lang="en-US" sz="4000" b="1" dirty="0">
                <a:latin typeface="Arial" charset="0"/>
                <a:ea typeface="Arial" charset="0"/>
                <a:cs typeface="Arial" charset="0"/>
              </a:rPr>
              <a:t>MATERIAL </a:t>
            </a:r>
            <a:r>
              <a:rPr lang="ro-RO" sz="4000" b="1" dirty="0">
                <a:latin typeface="Arial" charset="0"/>
                <a:ea typeface="Arial" charset="0"/>
                <a:cs typeface="Arial" charset="0"/>
              </a:rPr>
              <a:t>ȘI METODE</a:t>
            </a:r>
            <a:endParaRPr lang="ro-RO" sz="3600" b="1" dirty="0">
              <a:solidFill>
                <a:srgbClr val="FF0000"/>
              </a:solidFill>
              <a:latin typeface="Arial" charset="0"/>
              <a:ea typeface="Arial" charset="0"/>
              <a:cs typeface="Arial" charset="0"/>
            </a:endParaRPr>
          </a:p>
        </p:txBody>
      </p:sp>
      <p:sp>
        <p:nvSpPr>
          <p:cNvPr id="6" name="TextBox 5">
            <a:extLst>
              <a:ext uri="{FF2B5EF4-FFF2-40B4-BE49-F238E27FC236}">
                <a16:creationId xmlns:a16="http://schemas.microsoft.com/office/drawing/2014/main" id="{31F9019C-7FB3-82B4-D6B9-DAAA748CC4D7}"/>
              </a:ext>
            </a:extLst>
          </p:cNvPr>
          <p:cNvSpPr txBox="1"/>
          <p:nvPr/>
        </p:nvSpPr>
        <p:spPr>
          <a:xfrm>
            <a:off x="1703781" y="15769343"/>
            <a:ext cx="29626178" cy="707886"/>
          </a:xfrm>
          <a:prstGeom prst="rect">
            <a:avLst/>
          </a:prstGeom>
          <a:noFill/>
        </p:spPr>
        <p:txBody>
          <a:bodyPr wrap="square" rtlCol="0">
            <a:spAutoFit/>
          </a:bodyPr>
          <a:lstStyle/>
          <a:p>
            <a:r>
              <a:rPr lang="ro-RO" sz="4000" b="1" dirty="0">
                <a:latin typeface="Arial" charset="0"/>
                <a:ea typeface="Arial" charset="0"/>
                <a:cs typeface="Arial" charset="0"/>
              </a:rPr>
              <a:t>REZULTATE ȘI DISCUȚII</a:t>
            </a:r>
            <a:endParaRPr lang="ro-RO" sz="4000" b="1" dirty="0">
              <a:solidFill>
                <a:srgbClr val="FF0000"/>
              </a:solidFill>
              <a:latin typeface="Arial" charset="0"/>
              <a:ea typeface="Arial" charset="0"/>
              <a:cs typeface="Arial" charset="0"/>
            </a:endParaRPr>
          </a:p>
        </p:txBody>
      </p:sp>
      <p:sp>
        <p:nvSpPr>
          <p:cNvPr id="7" name="TextBox 6">
            <a:extLst>
              <a:ext uri="{FF2B5EF4-FFF2-40B4-BE49-F238E27FC236}">
                <a16:creationId xmlns:a16="http://schemas.microsoft.com/office/drawing/2014/main" id="{031D30F0-7826-330E-7BB6-7DC1CD015185}"/>
              </a:ext>
            </a:extLst>
          </p:cNvPr>
          <p:cNvSpPr txBox="1"/>
          <p:nvPr/>
        </p:nvSpPr>
        <p:spPr>
          <a:xfrm>
            <a:off x="1891896" y="33897175"/>
            <a:ext cx="28278488" cy="707886"/>
          </a:xfrm>
          <a:prstGeom prst="rect">
            <a:avLst/>
          </a:prstGeom>
          <a:noFill/>
        </p:spPr>
        <p:txBody>
          <a:bodyPr wrap="square" rtlCol="0">
            <a:spAutoFit/>
          </a:bodyPr>
          <a:lstStyle/>
          <a:p>
            <a:r>
              <a:rPr lang="ro-RO" sz="4000" b="1" dirty="0">
                <a:latin typeface="Arial" charset="0"/>
                <a:ea typeface="Arial" charset="0"/>
                <a:cs typeface="Arial" charset="0"/>
              </a:rPr>
              <a:t>CONCLUZII</a:t>
            </a:r>
            <a:endParaRPr lang="ro-RO" sz="4000" b="1" dirty="0">
              <a:solidFill>
                <a:srgbClr val="FF0000"/>
              </a:solidFill>
              <a:latin typeface="Arial" charset="0"/>
              <a:ea typeface="Arial" charset="0"/>
              <a:cs typeface="Arial" charset="0"/>
            </a:endParaRPr>
          </a:p>
        </p:txBody>
      </p:sp>
      <p:sp>
        <p:nvSpPr>
          <p:cNvPr id="8" name="TextBox 7">
            <a:extLst>
              <a:ext uri="{FF2B5EF4-FFF2-40B4-BE49-F238E27FC236}">
                <a16:creationId xmlns:a16="http://schemas.microsoft.com/office/drawing/2014/main" id="{AACCB394-51CB-C8F7-480A-AEE7ACBC4E2A}"/>
              </a:ext>
            </a:extLst>
          </p:cNvPr>
          <p:cNvSpPr txBox="1"/>
          <p:nvPr/>
        </p:nvSpPr>
        <p:spPr>
          <a:xfrm>
            <a:off x="1901792" y="37946085"/>
            <a:ext cx="28307153" cy="707886"/>
          </a:xfrm>
          <a:prstGeom prst="rect">
            <a:avLst/>
          </a:prstGeom>
          <a:noFill/>
        </p:spPr>
        <p:txBody>
          <a:bodyPr wrap="square" rtlCol="0">
            <a:spAutoFit/>
          </a:bodyPr>
          <a:lstStyle/>
          <a:p>
            <a:r>
              <a:rPr lang="ro-RO" sz="4000" b="1" noProof="1">
                <a:latin typeface="Arial" charset="0"/>
                <a:ea typeface="Arial" charset="0"/>
                <a:cs typeface="Arial" charset="0"/>
              </a:rPr>
              <a:t>BIBLIOGRAFIE SELECTIVĂ</a:t>
            </a:r>
            <a:endParaRPr lang="ro-RO" sz="3200" b="1" noProof="1">
              <a:latin typeface="Arial" charset="0"/>
              <a:ea typeface="Arial" charset="0"/>
              <a:cs typeface="Arial" charset="0"/>
            </a:endParaRPr>
          </a:p>
        </p:txBody>
      </p:sp>
      <p:sp>
        <p:nvSpPr>
          <p:cNvPr id="9" name="TextBox 8">
            <a:extLst>
              <a:ext uri="{FF2B5EF4-FFF2-40B4-BE49-F238E27FC236}">
                <a16:creationId xmlns:a16="http://schemas.microsoft.com/office/drawing/2014/main" id="{5F32FE46-DC33-D427-4DD4-5DF64E5985FC}"/>
              </a:ext>
            </a:extLst>
          </p:cNvPr>
          <p:cNvSpPr txBox="1"/>
          <p:nvPr/>
        </p:nvSpPr>
        <p:spPr>
          <a:xfrm>
            <a:off x="1821083" y="10110762"/>
            <a:ext cx="29388834" cy="1569660"/>
          </a:xfrm>
          <a:prstGeom prst="rect">
            <a:avLst/>
          </a:prstGeom>
          <a:noFill/>
        </p:spPr>
        <p:txBody>
          <a:bodyPr wrap="square">
            <a:spAutoFit/>
          </a:bodyPr>
          <a:lstStyle/>
          <a:p>
            <a:pPr algn="just" defTabSz="528638"/>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Materialul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săditor</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înaltă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este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esențial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producție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stabilă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și calitativă </a:t>
            </a:r>
            <a:r>
              <a:rPr lang="en-US" sz="3200" dirty="0">
                <a:latin typeface="Arial" panose="020B0604020202020204" pitchFamily="34" charset="0"/>
                <a:cs typeface="Arial" panose="020B0604020202020204" pitchFamily="34" charset="0"/>
              </a:rPr>
              <a:t>de </a:t>
            </a:r>
            <a:r>
              <a:rPr lang="en-US" sz="3200" dirty="0" err="1">
                <a:latin typeface="Arial" panose="020B0604020202020204" pitchFamily="34" charset="0"/>
                <a:cs typeface="Arial" panose="020B0604020202020204" pitchFamily="34" charset="0"/>
              </a:rPr>
              <a:t>struguri</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pentru </a:t>
            </a:r>
            <a:r>
              <a:rPr lang="en-US" sz="3200" dirty="0" err="1">
                <a:latin typeface="Arial" panose="020B0604020202020204" pitchFamily="34" charset="0"/>
                <a:cs typeface="Arial" panose="020B0604020202020204" pitchFamily="34" charset="0"/>
              </a:rPr>
              <a:t>masă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podgoria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selecția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clonală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urmărește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uniformitatea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producției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dimensiunea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boabelor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conținutul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zahăr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toleranța</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stres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fără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modifica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identitatea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varietală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Acest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studiu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evaluează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performanța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clonelor</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struguri</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masă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condiții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pedoclimatice</a:t>
            </a:r>
            <a:r>
              <a:rPr lang="en-US" sz="3200" dirty="0">
                <a:latin typeface="Arial" panose="020B0604020202020204" pitchFamily="34" charset="0"/>
                <a:cs typeface="Arial" panose="020B0604020202020204" pitchFamily="34" charset="0"/>
              </a:rPr>
              <a:t> locale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rolul</a:t>
            </a:r>
            <a:r>
              <a:rPr lang="en-US" sz="3200" dirty="0">
                <a:latin typeface="Arial" panose="020B0604020202020204" pitchFamily="34" charset="0"/>
                <a:cs typeface="Arial" panose="020B0604020202020204" pitchFamily="34" charset="0"/>
              </a:rPr>
              <a:t> lor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modernizarea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viticulturii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regionale</a:t>
            </a:r>
            <a:r>
              <a:rPr lang="en-US" sz="3200" dirty="0">
                <a:latin typeface="Arial" panose="020B0604020202020204" pitchFamily="34" charset="0"/>
                <a:cs typeface="Arial" panose="020B0604020202020204" pitchFamily="34" charset="0"/>
              </a:rPr>
              <a:t>.</a:t>
            </a:r>
            <a:endParaRPr lang="ro-RO" sz="3200" b="1" dirty="0">
              <a:solidFill>
                <a:srgbClr val="FF0000"/>
              </a:solidFill>
              <a:latin typeface="Arial" panose="020B0604020202020204" pitchFamily="34" charset="0"/>
              <a:ea typeface="Arial"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F555E9-3461-13E1-52BB-44B5A2546106}"/>
                  </a:ext>
                </a:extLst>
              </p:cNvPr>
              <p:cNvSpPr txBox="1"/>
              <p:nvPr/>
            </p:nvSpPr>
            <p:spPr>
              <a:xfrm>
                <a:off x="1821083" y="12593619"/>
                <a:ext cx="29438063" cy="4009559"/>
              </a:xfrm>
              <a:prstGeom prst="rect">
                <a:avLst/>
              </a:prstGeom>
              <a:noFill/>
            </p:spPr>
            <p:txBody>
              <a:bodyPr wrap="square">
                <a:spAutoFit/>
              </a:bodyPr>
              <a:lstStyle/>
              <a:p>
                <a:pPr algn="just" defTabSz="528638"/>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Studiul</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realizat</a:t>
                </a:r>
                <a:r>
                  <a:rPr lang="en-US" sz="3200" dirty="0">
                    <a:latin typeface="Arial" panose="020B0604020202020204" pitchFamily="34" charset="0"/>
                    <a:cs typeface="Arial" panose="020B0604020202020204" pitchFamily="34" charset="0"/>
                  </a:rPr>
                  <a:t> la Sta</a:t>
                </a:r>
                <a:r>
                  <a:rPr lang="ro-RO" sz="3200" dirty="0" err="1">
                    <a:latin typeface="Arial" panose="020B0604020202020204" pitchFamily="34" charset="0"/>
                    <a:cs typeface="Arial" panose="020B0604020202020204" pitchFamily="34" charset="0"/>
                  </a:rPr>
                  <a:t>țiunea</a:t>
                </a:r>
                <a:r>
                  <a:rPr lang="ro-RO" sz="3200" dirty="0">
                    <a:latin typeface="Arial" panose="020B0604020202020204" pitchFamily="34" charset="0"/>
                    <a:cs typeface="Arial" panose="020B0604020202020204" pitchFamily="34" charset="0"/>
                  </a:rPr>
                  <a:t> de Cercetare-Dezvoltare pentru Viticultură și Vinificație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perioada</a:t>
                </a:r>
                <a:r>
                  <a:rPr lang="en-US" sz="3200" dirty="0">
                    <a:latin typeface="Arial" panose="020B0604020202020204" pitchFamily="34" charset="0"/>
                    <a:cs typeface="Arial" panose="020B0604020202020204" pitchFamily="34" charset="0"/>
                  </a:rPr>
                  <a:t> 2019–2024, pe </a:t>
                </a:r>
                <a:r>
                  <a:rPr lang="en-US" sz="3200" dirty="0" err="1">
                    <a:latin typeface="Arial" panose="020B0604020202020204" pitchFamily="34" charset="0"/>
                    <a:cs typeface="Arial" panose="020B0604020202020204" pitchFamily="34" charset="0"/>
                  </a:rPr>
                  <a:t>soiurile</a:t>
                </a:r>
                <a:r>
                  <a:rPr lang="en-US" sz="3200" dirty="0">
                    <a:latin typeface="Arial" panose="020B0604020202020204" pitchFamily="34" charset="0"/>
                    <a:cs typeface="Arial" panose="020B0604020202020204" pitchFamily="34" charset="0"/>
                  </a:rPr>
                  <a:t>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'Moldova'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 Trei elite </a:t>
                </a:r>
                <a:r>
                  <a:rPr lang="en-US" sz="3200" dirty="0" err="1">
                    <a:latin typeface="Arial" panose="020B0604020202020204" pitchFamily="34" charset="0"/>
                    <a:cs typeface="Arial" panose="020B0604020202020204" pitchFamily="34" charset="0"/>
                  </a:rPr>
                  <a:t>clonale</a:t>
                </a:r>
                <a:r>
                  <a:rPr lang="en-US" sz="3200" dirty="0">
                    <a:latin typeface="Arial" panose="020B0604020202020204" pitchFamily="34" charset="0"/>
                    <a:cs typeface="Arial" panose="020B0604020202020204" pitchFamily="34" charset="0"/>
                  </a:rPr>
                  <a:t> ale </a:t>
                </a:r>
                <a:r>
                  <a:rPr lang="en-US" sz="3200" dirty="0" err="1">
                    <a:latin typeface="Arial" panose="020B0604020202020204" pitchFamily="34" charset="0"/>
                    <a:cs typeface="Arial" panose="020B0604020202020204" pitchFamily="34" charset="0"/>
                  </a:rPr>
                  <a:t>fiecărui</a:t>
                </a:r>
                <a:r>
                  <a:rPr lang="en-US" sz="3200" dirty="0">
                    <a:latin typeface="Arial" panose="020B0604020202020204" pitchFamily="34" charset="0"/>
                    <a:cs typeface="Arial" panose="020B0604020202020204" pitchFamily="34" charset="0"/>
                  </a:rPr>
                  <a:t> soi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comparate</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martorul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Observațiile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fenologice</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inclus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monitorizarea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dezmuguritului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înfloritului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pârgăi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maturării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identifica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diferențele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față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soiul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martor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Caracteristicile</a:t>
                </a:r>
                <a:r>
                  <a:rPr lang="en-US" sz="3200" dirty="0">
                    <a:latin typeface="Arial" panose="020B0604020202020204" pitchFamily="34" charset="0"/>
                    <a:cs typeface="Arial" panose="020B0604020202020204" pitchFamily="34" charset="0"/>
                  </a:rPr>
                  <a:t> evaluate au </a:t>
                </a:r>
                <a:r>
                  <a:rPr lang="en-US" sz="3200" dirty="0" err="1">
                    <a:latin typeface="Arial" panose="020B0604020202020204" pitchFamily="34" charset="0"/>
                    <a:cs typeface="Arial" panose="020B0604020202020204" pitchFamily="34" charset="0"/>
                  </a:rPr>
                  <a:t>inclus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Coeficientul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Relativă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CFR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Coeficientul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Absolută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CFA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Indicele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Relativă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Indicele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Absolută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IPA</a:t>
                </a:r>
                <a:r>
                  <a:rPr lang="en-US" sz="3200" dirty="0">
                    <a:latin typeface="Arial" panose="020B0604020202020204" pitchFamily="34" charset="0"/>
                    <a:cs typeface="Arial" panose="020B0604020202020204" pitchFamily="34" charset="0"/>
                  </a:rPr>
                  <a:t>). Analiza </a:t>
                </a:r>
                <a:r>
                  <a:rPr lang="en-US" sz="3200" dirty="0" err="1">
                    <a:latin typeface="Arial" panose="020B0604020202020204" pitchFamily="34" charset="0"/>
                    <a:cs typeface="Arial" panose="020B0604020202020204" pitchFamily="34" charset="0"/>
                  </a:rPr>
                  <a:t>statistică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realizată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utilizând</a:t>
                </a:r>
                <a:r>
                  <a:rPr lang="en-US" sz="3200" dirty="0">
                    <a:latin typeface="Arial" panose="020B0604020202020204" pitchFamily="34" charset="0"/>
                    <a:cs typeface="Arial" panose="020B0604020202020204" pitchFamily="34" charset="0"/>
                  </a:rPr>
                  <a:t> ANOVA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testul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diferenței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minime</a:t>
                </a:r>
                <a:r>
                  <a:rPr lang="en-US" sz="3200" dirty="0">
                    <a:latin typeface="Arial" panose="020B0604020202020204" pitchFamily="34" charset="0"/>
                    <a:cs typeface="Arial" panose="020B0604020202020204" pitchFamily="34" charset="0"/>
                  </a:rPr>
                  <a:t> (LSD):</a:t>
                </a:r>
                <a:endParaRPr lang="ro-RO" sz="3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𝐿𝑆𝐷</m:t>
                      </m:r>
                      <m:r>
                        <a:rPr lang="en-US" sz="3200">
                          <a:latin typeface="Cambria Math" panose="02040503050406030204" pitchFamily="18" charset="0"/>
                        </a:rPr>
                        <m:t>=</m:t>
                      </m:r>
                      <m:sSub>
                        <m:sSubPr>
                          <m:ctrlPr>
                            <a:rPr lang="ar-AE" sz="3200" i="1">
                              <a:latin typeface="Cambria Math" panose="02040503050406030204" pitchFamily="18" charset="0"/>
                            </a:rPr>
                          </m:ctrlPr>
                        </m:sSubPr>
                        <m:e>
                          <m:r>
                            <a:rPr lang="ar-AE" sz="3200" i="1">
                              <a:latin typeface="Cambria Math" panose="02040503050406030204" pitchFamily="18" charset="0"/>
                            </a:rPr>
                            <m:t>𝑡</m:t>
                          </m:r>
                        </m:e>
                        <m:sub>
                          <m:r>
                            <a:rPr lang="ar-AE" sz="3200" i="1">
                              <a:latin typeface="Cambria Math" panose="02040503050406030204" pitchFamily="18" charset="0"/>
                            </a:rPr>
                            <m:t>𝛼</m:t>
                          </m:r>
                          <m:r>
                            <a:rPr lang="ar-AE" sz="3200">
                              <a:latin typeface="Cambria Math" panose="02040503050406030204" pitchFamily="18" charset="0"/>
                            </a:rPr>
                            <m:t>,</m:t>
                          </m:r>
                          <m:r>
                            <a:rPr lang="ar-AE" sz="3200" i="1">
                              <a:latin typeface="Cambria Math" panose="02040503050406030204" pitchFamily="18" charset="0"/>
                            </a:rPr>
                            <m:t>𝑑𝑓</m:t>
                          </m:r>
                        </m:sub>
                      </m:sSub>
                      <m:r>
                        <a:rPr lang="ar-AE" sz="3200">
                          <a:latin typeface="Cambria Math" panose="02040503050406030204" pitchFamily="18" charset="0"/>
                        </a:rPr>
                        <m:t>⋅</m:t>
                      </m:r>
                      <m:rad>
                        <m:radPr>
                          <m:degHide m:val="on"/>
                          <m:ctrlPr>
                            <a:rPr lang="ar-AE" sz="3200" i="1">
                              <a:latin typeface="Cambria Math" panose="02040503050406030204" pitchFamily="18" charset="0"/>
                            </a:rPr>
                          </m:ctrlPr>
                        </m:radPr>
                        <m:deg/>
                        <m:e>
                          <m:f>
                            <m:fPr>
                              <m:ctrlPr>
                                <a:rPr lang="ar-AE" sz="3200" i="1">
                                  <a:latin typeface="Cambria Math" panose="02040503050406030204" pitchFamily="18" charset="0"/>
                                </a:rPr>
                              </m:ctrlPr>
                            </m:fPr>
                            <m:num>
                              <m:r>
                                <a:rPr lang="ar-AE" sz="3200">
                                  <a:latin typeface="Cambria Math" panose="02040503050406030204" pitchFamily="18" charset="0"/>
                                </a:rPr>
                                <m:t>2</m:t>
                              </m:r>
                              <m:r>
                                <a:rPr lang="ar-AE" sz="3200">
                                  <a:latin typeface="Cambria Math" panose="02040503050406030204" pitchFamily="18" charset="0"/>
                                </a:rPr>
                                <m:t>⋅</m:t>
                              </m:r>
                              <m:r>
                                <a:rPr lang="ar-AE" sz="3200" i="1">
                                  <a:latin typeface="Cambria Math" panose="02040503050406030204" pitchFamily="18" charset="0"/>
                                </a:rPr>
                                <m:t>𝑀𝑆𝐸</m:t>
                              </m:r>
                            </m:num>
                            <m:den>
                              <m:r>
                                <a:rPr lang="ar-AE" sz="3200" i="1">
                                  <a:latin typeface="Cambria Math" panose="02040503050406030204" pitchFamily="18" charset="0"/>
                                </a:rPr>
                                <m:t>𝑟</m:t>
                              </m:r>
                            </m:den>
                          </m:f>
                        </m:e>
                      </m:rad>
                    </m:oMath>
                  </m:oMathPara>
                </a14:m>
                <a:endParaRPr lang="ro-RO" sz="3200" b="1" dirty="0">
                  <a:solidFill>
                    <a:srgbClr val="FF0000"/>
                  </a:solidFill>
                  <a:latin typeface="Arial" panose="020B0604020202020204" pitchFamily="34" charset="0"/>
                  <a:ea typeface="Arial"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6F555E9-3461-13E1-52BB-44B5A2546106}"/>
                  </a:ext>
                </a:extLst>
              </p:cNvPr>
              <p:cNvSpPr txBox="1">
                <a:spLocks noRot="1" noChangeAspect="1" noMove="1" noResize="1" noEditPoints="1" noAdjustHandles="1" noChangeArrowheads="1" noChangeShapeType="1" noTextEdit="1"/>
              </p:cNvSpPr>
              <p:nvPr/>
            </p:nvSpPr>
            <p:spPr>
              <a:xfrm>
                <a:off x="1821083" y="12593619"/>
                <a:ext cx="29438063" cy="4009559"/>
              </a:xfrm>
              <a:prstGeom prst="rect">
                <a:avLst/>
              </a:prstGeom>
              <a:blipFill>
                <a:blip r:embed="rId4"/>
                <a:stretch>
                  <a:fillRect l="-538" t="-1976" r="-518"/>
                </a:stretch>
              </a:blipFill>
            </p:spPr>
            <p:txBody>
              <a:bodyPr/>
              <a:lstStyle/>
              <a:p>
                <a:r>
                  <a:rPr lang="ro-RO">
                    <a:noFill/>
                  </a:rPr>
                  <a:t> </a:t>
                </a:r>
              </a:p>
            </p:txBody>
          </p:sp>
        </mc:Fallback>
      </mc:AlternateContent>
      <p:sp>
        <p:nvSpPr>
          <p:cNvPr id="27" name="TextBox 26">
            <a:extLst>
              <a:ext uri="{FF2B5EF4-FFF2-40B4-BE49-F238E27FC236}">
                <a16:creationId xmlns:a16="http://schemas.microsoft.com/office/drawing/2014/main" id="{3CFA1139-2B95-2718-F1D7-5E92DBC3A80F}"/>
              </a:ext>
            </a:extLst>
          </p:cNvPr>
          <p:cNvSpPr txBox="1"/>
          <p:nvPr/>
        </p:nvSpPr>
        <p:spPr>
          <a:xfrm>
            <a:off x="12515716" y="17257944"/>
            <a:ext cx="8982949" cy="6986528"/>
          </a:xfrm>
          <a:prstGeom prst="rect">
            <a:avLst/>
          </a:prstGeom>
          <a:noFill/>
        </p:spPr>
        <p:txBody>
          <a:bodyPr wrap="square">
            <a:spAutoFit/>
          </a:bodyPr>
          <a:lstStyle/>
          <a:p>
            <a:pPr algn="just" defTabSz="722313"/>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Coeficientul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Relativă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CFR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doar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80/10/6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89/8/3 ('Moldova')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14/5/22 ('</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înregistrat</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creștere</a:t>
            </a:r>
            <a:r>
              <a:rPr lang="en-US" sz="3200" dirty="0">
                <a:latin typeface="Arial" panose="020B0604020202020204" pitchFamily="34" charset="0"/>
                <a:cs typeface="Arial" panose="020B0604020202020204" pitchFamily="34" charset="0"/>
              </a:rPr>
              <a:t> de +0</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1 </a:t>
            </a:r>
            <a:r>
              <a:rPr lang="en-US" sz="3200" dirty="0" err="1">
                <a:latin typeface="Arial" panose="020B0604020202020204" pitchFamily="34" charset="0"/>
                <a:cs typeface="Arial" panose="020B0604020202020204" pitchFamily="34" charset="0"/>
              </a:rPr>
              <a:t>față</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martor</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diferențe</a:t>
            </a:r>
            <a:r>
              <a:rPr lang="en-US" sz="3200" dirty="0">
                <a:latin typeface="Arial" panose="020B0604020202020204" pitchFamily="34" charset="0"/>
                <a:cs typeface="Arial" panose="020B0604020202020204" pitchFamily="34" charset="0"/>
              </a:rPr>
              <a:t> statistic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celelalte</a:t>
            </a:r>
            <a:r>
              <a:rPr lang="en-US" sz="3200" dirty="0">
                <a:latin typeface="Arial" panose="020B0604020202020204" pitchFamily="34" charset="0"/>
                <a:cs typeface="Arial" panose="020B0604020202020204" pitchFamily="34" charset="0"/>
              </a:rPr>
              <a:t> elite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nesemnificative</a:t>
            </a:r>
            <a:r>
              <a:rPr lang="en-US" sz="3200" dirty="0">
                <a:latin typeface="Arial" panose="020B0604020202020204" pitchFamily="34" charset="0"/>
                <a:cs typeface="Arial" panose="020B0604020202020204" pitchFamily="34" charset="0"/>
              </a:rPr>
              <a:t> (ns).</a:t>
            </a:r>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Coeficientul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Absolută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CFA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majoritatea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elitelor</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depășit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martorul</a:t>
            </a:r>
            <a:r>
              <a:rPr lang="en-US" sz="3200" dirty="0">
                <a:latin typeface="Arial" panose="020B0604020202020204" pitchFamily="34" charset="0"/>
                <a:cs typeface="Arial" panose="020B0604020202020204" pitchFamily="34" charset="0"/>
              </a:rPr>
              <a:t> cu +0</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2–0</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3, cu </a:t>
            </a:r>
            <a:r>
              <a:rPr lang="en-US" sz="3200" dirty="0" err="1">
                <a:latin typeface="Arial" panose="020B0604020202020204" pitchFamily="34" charset="0"/>
                <a:cs typeface="Arial" panose="020B0604020202020204" pitchFamily="34" charset="0"/>
              </a:rPr>
              <a:t>diferențe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foarte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79/5/3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80/5/2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89/8/3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89/7/2 ('Moldova')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14/5/22 ('</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creștere</a:t>
            </a:r>
            <a:r>
              <a:rPr lang="en-US" sz="3200" dirty="0">
                <a:latin typeface="Arial" panose="020B0604020202020204" pitchFamily="34" charset="0"/>
                <a:cs typeface="Arial" panose="020B0604020202020204" pitchFamily="34" charset="0"/>
              </a:rPr>
              <a:t> de +0</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1 </a:t>
            </a:r>
            <a:r>
              <a:rPr lang="ro-RO" sz="3200" dirty="0">
                <a:latin typeface="Arial" panose="020B0604020202020204" pitchFamily="34" charset="0"/>
                <a:cs typeface="Arial" panose="020B0604020202020204" pitchFamily="34" charset="0"/>
              </a:rPr>
              <a:t>CFA</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prezentat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diferențe</a:t>
            </a:r>
            <a:r>
              <a:rPr lang="en-US" sz="3200" dirty="0">
                <a:latin typeface="Arial" panose="020B0604020202020204" pitchFamily="34" charset="0"/>
                <a:cs typeface="Arial" panose="020B0604020202020204" pitchFamily="34" charset="0"/>
              </a:rPr>
              <a:t> fie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fie </a:t>
            </a:r>
            <a:r>
              <a:rPr lang="en-US" sz="3200" dirty="0" err="1">
                <a:latin typeface="Arial" panose="020B0604020202020204" pitchFamily="34" charset="0"/>
                <a:cs typeface="Arial" panose="020B0604020202020204" pitchFamily="34" charset="0"/>
              </a:rPr>
              <a:t>nesemnificative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funcție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pragurile</a:t>
            </a:r>
            <a:r>
              <a:rPr lang="en-US" sz="3200" dirty="0">
                <a:latin typeface="Arial" panose="020B0604020202020204" pitchFamily="34" charset="0"/>
                <a:cs typeface="Arial" panose="020B0604020202020204" pitchFamily="34" charset="0"/>
              </a:rPr>
              <a:t> LSD.</a:t>
            </a:r>
          </a:p>
        </p:txBody>
      </p:sp>
      <p:graphicFrame>
        <p:nvGraphicFramePr>
          <p:cNvPr id="28" name="Table 27">
            <a:extLst>
              <a:ext uri="{FF2B5EF4-FFF2-40B4-BE49-F238E27FC236}">
                <a16:creationId xmlns:a16="http://schemas.microsoft.com/office/drawing/2014/main" id="{3E516C57-C322-8078-B742-1B4B4AF2FAD4}"/>
              </a:ext>
            </a:extLst>
          </p:cNvPr>
          <p:cNvGraphicFramePr>
            <a:graphicFrameLocks noGrp="1"/>
          </p:cNvGraphicFramePr>
          <p:nvPr>
            <p:extLst>
              <p:ext uri="{D42A27DB-BD31-4B8C-83A1-F6EECF244321}">
                <p14:modId xmlns:p14="http://schemas.microsoft.com/office/powerpoint/2010/main" val="1978662334"/>
              </p:ext>
            </p:extLst>
          </p:nvPr>
        </p:nvGraphicFramePr>
        <p:xfrm>
          <a:off x="21760825" y="16895461"/>
          <a:ext cx="9091505" cy="6736080"/>
        </p:xfrm>
        <a:graphic>
          <a:graphicData uri="http://schemas.openxmlformats.org/drawingml/2006/table">
            <a:tbl>
              <a:tblPr firstRow="1" firstCol="1" bandRow="1">
                <a:tableStyleId>{5940675A-B579-460E-94D1-54222C63F5DA}</a:tableStyleId>
              </a:tblPr>
              <a:tblGrid>
                <a:gridCol w="1128421">
                  <a:extLst>
                    <a:ext uri="{9D8B030D-6E8A-4147-A177-3AD203B41FA5}">
                      <a16:colId xmlns:a16="http://schemas.microsoft.com/office/drawing/2014/main" val="3453014680"/>
                    </a:ext>
                  </a:extLst>
                </a:gridCol>
                <a:gridCol w="1128421">
                  <a:extLst>
                    <a:ext uri="{9D8B030D-6E8A-4147-A177-3AD203B41FA5}">
                      <a16:colId xmlns:a16="http://schemas.microsoft.com/office/drawing/2014/main" val="666705150"/>
                    </a:ext>
                  </a:extLst>
                </a:gridCol>
                <a:gridCol w="1128421">
                  <a:extLst>
                    <a:ext uri="{9D8B030D-6E8A-4147-A177-3AD203B41FA5}">
                      <a16:colId xmlns:a16="http://schemas.microsoft.com/office/drawing/2014/main" val="4189234888"/>
                    </a:ext>
                  </a:extLst>
                </a:gridCol>
                <a:gridCol w="1143155">
                  <a:extLst>
                    <a:ext uri="{9D8B030D-6E8A-4147-A177-3AD203B41FA5}">
                      <a16:colId xmlns:a16="http://schemas.microsoft.com/office/drawing/2014/main" val="3980753651"/>
                    </a:ext>
                  </a:extLst>
                </a:gridCol>
                <a:gridCol w="1143155">
                  <a:extLst>
                    <a:ext uri="{9D8B030D-6E8A-4147-A177-3AD203B41FA5}">
                      <a16:colId xmlns:a16="http://schemas.microsoft.com/office/drawing/2014/main" val="1060081107"/>
                    </a:ext>
                  </a:extLst>
                </a:gridCol>
                <a:gridCol w="1130154">
                  <a:extLst>
                    <a:ext uri="{9D8B030D-6E8A-4147-A177-3AD203B41FA5}">
                      <a16:colId xmlns:a16="http://schemas.microsoft.com/office/drawing/2014/main" val="798909504"/>
                    </a:ext>
                  </a:extLst>
                </a:gridCol>
                <a:gridCol w="1144889">
                  <a:extLst>
                    <a:ext uri="{9D8B030D-6E8A-4147-A177-3AD203B41FA5}">
                      <a16:colId xmlns:a16="http://schemas.microsoft.com/office/drawing/2014/main" val="3312843876"/>
                    </a:ext>
                  </a:extLst>
                </a:gridCol>
                <a:gridCol w="1144889">
                  <a:extLst>
                    <a:ext uri="{9D8B030D-6E8A-4147-A177-3AD203B41FA5}">
                      <a16:colId xmlns:a16="http://schemas.microsoft.com/office/drawing/2014/main" val="1534092517"/>
                    </a:ext>
                  </a:extLst>
                </a:gridCol>
              </a:tblGrid>
              <a:tr h="0">
                <a:tc rowSpan="2">
                  <a:txBody>
                    <a:bodyPr/>
                    <a:lstStyle/>
                    <a:p>
                      <a:pPr algn="ctr">
                        <a:buNone/>
                      </a:pPr>
                      <a:r>
                        <a:rPr lang="ro-RO" sz="1700" dirty="0">
                          <a:effectLst/>
                          <a:latin typeface="Arial" panose="020B0604020202020204" pitchFamily="34" charset="0"/>
                          <a:cs typeface="Arial" panose="020B0604020202020204" pitchFamily="34" charset="0"/>
                        </a:rPr>
                        <a:t>Soi</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ctr">
                        <a:buNone/>
                      </a:pPr>
                      <a:r>
                        <a:rPr lang="ro-RO" sz="1700">
                          <a:effectLst/>
                          <a:latin typeface="Arial" panose="020B0604020202020204" pitchFamily="34" charset="0"/>
                          <a:ea typeface="Times New Roman" panose="02020603050405020304" pitchFamily="18" charset="0"/>
                          <a:cs typeface="Arial" panose="020B0604020202020204" pitchFamily="34" charset="0"/>
                        </a:rPr>
                        <a:t>Elită clonală</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algn="ctr">
                        <a:buNone/>
                      </a:pPr>
                      <a:r>
                        <a:rPr lang="ro-RO" sz="1700" dirty="0">
                          <a:effectLst/>
                          <a:latin typeface="Arial" panose="020B0604020202020204" pitchFamily="34" charset="0"/>
                          <a:cs typeface="Arial" panose="020B0604020202020204" pitchFamily="34" charset="0"/>
                        </a:rPr>
                        <a:t>Coeficient de fertilitate relativ (CFR)</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algn="ctr">
                        <a:buNone/>
                      </a:pPr>
                      <a:r>
                        <a:rPr lang="ro-RO" sz="1700" dirty="0">
                          <a:effectLst/>
                          <a:latin typeface="Arial" panose="020B0604020202020204" pitchFamily="34" charset="0"/>
                          <a:cs typeface="Arial" panose="020B0604020202020204" pitchFamily="34" charset="0"/>
                        </a:rPr>
                        <a:t>Coeficient de fertilitate absolut (CFA)</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9826612"/>
                  </a:ext>
                </a:extLst>
              </a:tr>
              <a:tr h="0">
                <a:tc vMerge="1">
                  <a:txBody>
                    <a:bodyPr/>
                    <a:lstStyle/>
                    <a:p>
                      <a:endParaRPr lang="en-US"/>
                    </a:p>
                  </a:txBody>
                  <a:tcPr/>
                </a:tc>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Media multianuală</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Diferențe (+-)</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Semnificație</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Media multianuală</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Diferențe (+-)</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Semnificație</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1456559"/>
                  </a:ext>
                </a:extLst>
              </a:tr>
              <a:tr h="0">
                <a:tc rowSpan="4">
                  <a:txBody>
                    <a:bodyPr/>
                    <a:lstStyle/>
                    <a:p>
                      <a:pPr algn="ctr">
                        <a:buNone/>
                      </a:pPr>
                      <a:r>
                        <a:rPr lang="ro-RO" sz="1700">
                          <a:effectLst/>
                          <a:latin typeface="Arial" panose="020B0604020202020204" pitchFamily="34" charset="0"/>
                          <a:cs typeface="Arial" panose="020B0604020202020204" pitchFamily="34" charset="0"/>
                        </a:rPr>
                        <a:t>'Bican roz'</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80/10/6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6404591"/>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79/5/3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4</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71024703"/>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80/5/2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7</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8984693"/>
                  </a:ext>
                </a:extLst>
              </a:tr>
              <a:tr h="0">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a:t>
                      </a:r>
                      <a:r>
                        <a:rPr lang="ro-RO" sz="1700" dirty="0">
                          <a:effectLst/>
                          <a:latin typeface="Arial" panose="020B0604020202020204" pitchFamily="34" charset="0"/>
                          <a:cs typeface="Arial" panose="020B0604020202020204" pitchFamily="34" charset="0"/>
                        </a:rPr>
                        <a:t> (soi inițial)</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4694135"/>
                  </a:ext>
                </a:extLst>
              </a:tr>
              <a:tr h="0">
                <a:tc rowSpan="4">
                  <a:txBody>
                    <a:bodyPr/>
                    <a:lstStyle/>
                    <a:p>
                      <a:pPr algn="ctr">
                        <a:buNone/>
                      </a:pPr>
                      <a:r>
                        <a:rPr lang="ro-RO" sz="1700">
                          <a:effectLst/>
                          <a:latin typeface="Arial" panose="020B0604020202020204" pitchFamily="34" charset="0"/>
                          <a:cs typeface="Arial" panose="020B0604020202020204" pitchFamily="34" charset="0"/>
                        </a:rPr>
                        <a:t>'Afuz Ali'</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72/3/16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4</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4222521"/>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15/8/4</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ns</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2151290"/>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64/5/2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07471021"/>
                  </a:ext>
                </a:extLst>
              </a:tr>
              <a:tr h="0">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a:t>
                      </a:r>
                      <a:r>
                        <a:rPr lang="ro-RO" sz="1700" dirty="0">
                          <a:effectLst/>
                          <a:latin typeface="Arial" panose="020B0604020202020204" pitchFamily="34" charset="0"/>
                          <a:cs typeface="Arial" panose="020B0604020202020204" pitchFamily="34" charset="0"/>
                        </a:rPr>
                        <a:t>(soi inițial)</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2714837"/>
                  </a:ext>
                </a:extLst>
              </a:tr>
              <a:tr h="0">
                <a:tc rowSpan="4">
                  <a:txBody>
                    <a:bodyPr/>
                    <a:lstStyle/>
                    <a:p>
                      <a:pPr algn="ctr">
                        <a:buNone/>
                      </a:pPr>
                      <a:r>
                        <a:rPr lang="ro-RO" sz="1700">
                          <a:effectLst/>
                          <a:latin typeface="Arial" panose="020B0604020202020204" pitchFamily="34" charset="0"/>
                          <a:cs typeface="Arial" panose="020B0604020202020204" pitchFamily="34" charset="0"/>
                        </a:rPr>
                        <a:t>'Moldova'</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89/8/3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7819440"/>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88/2/5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68692293"/>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89/7/2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5206240"/>
                  </a:ext>
                </a:extLst>
              </a:tr>
              <a:tr h="0">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a:t>
                      </a:r>
                      <a:r>
                        <a:rPr lang="ro-RO" sz="1700" dirty="0">
                          <a:effectLst/>
                          <a:latin typeface="Arial" panose="020B0604020202020204" pitchFamily="34" charset="0"/>
                          <a:cs typeface="Arial" panose="020B0604020202020204" pitchFamily="34" charset="0"/>
                        </a:rPr>
                        <a:t> (soi inițial)</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4173023"/>
                  </a:ext>
                </a:extLst>
              </a:tr>
              <a:tr h="0">
                <a:tc rowSpan="4">
                  <a:txBody>
                    <a:bodyPr/>
                    <a:lstStyle/>
                    <a:p>
                      <a:pPr algn="ctr">
                        <a:buNone/>
                      </a:pPr>
                      <a:r>
                        <a:rPr lang="ro-RO" sz="1700" dirty="0">
                          <a:effectLst/>
                          <a:latin typeface="Arial" panose="020B0604020202020204" pitchFamily="34" charset="0"/>
                          <a:cs typeface="Arial" panose="020B0604020202020204" pitchFamily="34" charset="0"/>
                        </a:rPr>
                        <a:t>'Coarnă neagră'</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14/5/22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4</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3</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66227695"/>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24/7/8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2</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61220395"/>
                  </a:ext>
                </a:extLst>
              </a:tr>
              <a:tr h="0">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32/1/6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0</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ns</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0525242"/>
                  </a:ext>
                </a:extLst>
              </a:tr>
              <a:tr h="93042">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a:t>
                      </a:r>
                      <a:r>
                        <a:rPr lang="ro-RO" sz="1700" dirty="0">
                          <a:effectLst/>
                          <a:latin typeface="Arial" panose="020B0604020202020204" pitchFamily="34" charset="0"/>
                          <a:cs typeface="Arial" panose="020B0604020202020204" pitchFamily="34" charset="0"/>
                        </a:rPr>
                        <a:t>(soi inițial)</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1</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78869928"/>
                  </a:ext>
                </a:extLst>
              </a:tr>
              <a:tr h="0">
                <a:tc gridSpan="8">
                  <a:txBody>
                    <a:bodyPr/>
                    <a:lstStyle/>
                    <a:p>
                      <a:pPr>
                        <a:buNone/>
                      </a:pPr>
                      <a:r>
                        <a:rPr lang="ro-RO" sz="1700" dirty="0">
                          <a:effectLst/>
                          <a:latin typeface="Arial" panose="020B0604020202020204" pitchFamily="34" charset="0"/>
                          <a:cs typeface="Arial" panose="020B0604020202020204" pitchFamily="34" charset="0"/>
                        </a:rPr>
                        <a:t>ns – nesemnificativ; *, **, *** – semnificativ pentru p &lt; 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05; p &lt; 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01; p &lt; 0</a:t>
                      </a:r>
                      <a:r>
                        <a:rPr lang="en-US" sz="1700" dirty="0">
                          <a:effectLst/>
                          <a:latin typeface="Arial" panose="020B0604020202020204" pitchFamily="34" charset="0"/>
                          <a:cs typeface="Arial" panose="020B0604020202020204" pitchFamily="34" charset="0"/>
                        </a:rPr>
                        <a:t>.</a:t>
                      </a:r>
                      <a:r>
                        <a:rPr lang="ro-RO" sz="1700" dirty="0">
                          <a:effectLst/>
                          <a:latin typeface="Arial" panose="020B0604020202020204" pitchFamily="34" charset="0"/>
                          <a:cs typeface="Arial" panose="020B0604020202020204" pitchFamily="34" charset="0"/>
                        </a:rPr>
                        <a:t>001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2454367"/>
                  </a:ext>
                </a:extLst>
              </a:tr>
            </a:tbl>
          </a:graphicData>
        </a:graphic>
      </p:graphicFrame>
      <p:sp>
        <p:nvSpPr>
          <p:cNvPr id="29" name="TextBox 28">
            <a:extLst>
              <a:ext uri="{FF2B5EF4-FFF2-40B4-BE49-F238E27FC236}">
                <a16:creationId xmlns:a16="http://schemas.microsoft.com/office/drawing/2014/main" id="{BB8FDE42-165E-854E-1FF6-9D7C7D1763C6}"/>
              </a:ext>
            </a:extLst>
          </p:cNvPr>
          <p:cNvSpPr txBox="1"/>
          <p:nvPr/>
        </p:nvSpPr>
        <p:spPr>
          <a:xfrm>
            <a:off x="1771853" y="26877204"/>
            <a:ext cx="9680155" cy="6986528"/>
          </a:xfrm>
          <a:prstGeom prst="rect">
            <a:avLst/>
          </a:prstGeom>
          <a:noFill/>
        </p:spPr>
        <p:txBody>
          <a:bodyPr wrap="square">
            <a:spAutoFit/>
          </a:bodyPr>
          <a:lstStyle/>
          <a:p>
            <a:pPr algn="just" defTabSz="722313"/>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Indicele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Relativă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80/10/6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89/8/3 ('Moldova') au </a:t>
            </a:r>
            <a:r>
              <a:rPr lang="en-US" sz="3200" dirty="0" err="1">
                <a:latin typeface="Arial" panose="020B0604020202020204" pitchFamily="34" charset="0"/>
                <a:cs typeface="Arial" panose="020B0604020202020204" pitchFamily="34" charset="0"/>
              </a:rPr>
              <a:t>prezentat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creșteri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 cu </a:t>
            </a:r>
            <a:r>
              <a:rPr lang="en-US" sz="3200" dirty="0" err="1">
                <a:latin typeface="Arial" panose="020B0604020202020204" pitchFamily="34" charset="0"/>
                <a:cs typeface="Arial" panose="020B0604020202020204" pitchFamily="34" charset="0"/>
              </a:rPr>
              <a:t>valori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între</a:t>
            </a:r>
            <a:r>
              <a:rPr lang="en-US" sz="3200" dirty="0">
                <a:latin typeface="Arial" panose="020B0604020202020204" pitchFamily="34" charset="0"/>
                <a:cs typeface="Arial" panose="020B0604020202020204" pitchFamily="34" charset="0"/>
              </a:rPr>
              <a:t> +155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+278,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celelalte</a:t>
            </a:r>
            <a:r>
              <a:rPr lang="en-US" sz="3200" dirty="0">
                <a:latin typeface="Arial" panose="020B0604020202020204" pitchFamily="34" charset="0"/>
                <a:cs typeface="Arial" panose="020B0604020202020204" pitchFamily="34" charset="0"/>
              </a:rPr>
              <a:t> elite nu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(ns).</a:t>
            </a:r>
          </a:p>
          <a:p>
            <a:pPr algn="just" defTabSz="722313"/>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Indicele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Absolută</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IPA</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înregistrate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creșteri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aceleași</a:t>
            </a:r>
            <a:r>
              <a:rPr lang="en-US" sz="3200" dirty="0">
                <a:latin typeface="Arial" panose="020B0604020202020204" pitchFamily="34" charset="0"/>
                <a:cs typeface="Arial" panose="020B0604020202020204" pitchFamily="34" charset="0"/>
              </a:rPr>
              <a:t> elite, la care se </a:t>
            </a:r>
            <a:r>
              <a:rPr lang="en-US" sz="3200" dirty="0" err="1">
                <a:latin typeface="Arial" panose="020B0604020202020204" pitchFamily="34" charset="0"/>
                <a:cs typeface="Arial" panose="020B0604020202020204" pitchFamily="34" charset="0"/>
              </a:rPr>
              <a:t>adaugă</a:t>
            </a:r>
            <a:r>
              <a:rPr lang="en-US" sz="3200" dirty="0">
                <a:latin typeface="Arial" panose="020B0604020202020204" pitchFamily="34" charset="0"/>
                <a:cs typeface="Arial" panose="020B0604020202020204" pitchFamily="34" charset="0"/>
              </a:rPr>
              <a:t> 14/5/22 ('</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valori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între</a:t>
            </a:r>
            <a:r>
              <a:rPr lang="en-US" sz="3200" dirty="0">
                <a:latin typeface="Arial" panose="020B0604020202020204" pitchFamily="34" charset="0"/>
                <a:cs typeface="Arial" panose="020B0604020202020204" pitchFamily="34" charset="0"/>
              </a:rPr>
              <a:t> +193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+356,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variantele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rămase</a:t>
            </a:r>
            <a:r>
              <a:rPr lang="en-US" sz="3200" dirty="0">
                <a:latin typeface="Arial" panose="020B0604020202020204" pitchFamily="34" charset="0"/>
                <a:cs typeface="Arial" panose="020B0604020202020204" pitchFamily="34" charset="0"/>
              </a:rPr>
              <a:t>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nesemnificative</a:t>
            </a:r>
            <a:r>
              <a:rPr lang="en-US" sz="3200" dirty="0">
                <a:latin typeface="Arial" panose="020B0604020202020204" pitchFamily="34" charset="0"/>
                <a:cs typeface="Arial" panose="020B0604020202020204" pitchFamily="34" charset="0"/>
              </a:rPr>
              <a:t>.</a:t>
            </a:r>
          </a:p>
          <a:p>
            <a:pPr algn="just"/>
            <a:r>
              <a:rPr lang="en-US" sz="3200" dirty="0">
                <a:latin typeface="Arial" panose="020B0604020202020204" pitchFamily="34" charset="0"/>
                <a:cs typeface="Arial" panose="020B0604020202020204" pitchFamily="34" charset="0"/>
              </a:rPr>
              <a:t>Per </a:t>
            </a:r>
            <a:r>
              <a:rPr lang="en-US" sz="3200" dirty="0" err="1">
                <a:latin typeface="Arial" panose="020B0604020202020204" pitchFamily="34" charset="0"/>
                <a:cs typeface="Arial" panose="020B0604020202020204" pitchFamily="34" charset="0"/>
              </a:rPr>
              <a:t>ansamblu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80/10/6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89/8/3 ('Moldova') au </a:t>
            </a:r>
            <a:r>
              <a:rPr lang="en-US" sz="3200" dirty="0" err="1">
                <a:latin typeface="Arial" panose="020B0604020202020204" pitchFamily="34" charset="0"/>
                <a:cs typeface="Arial" panose="020B0604020202020204" pitchFamily="34" charset="0"/>
              </a:rPr>
              <a:t>fost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productive, </a:t>
            </a:r>
            <a:r>
              <a:rPr lang="en-US" sz="3200" dirty="0" err="1">
                <a:latin typeface="Arial" panose="020B0604020202020204" pitchFamily="34" charset="0"/>
                <a:cs typeface="Arial" panose="020B0604020202020204" pitchFamily="34" charset="0"/>
              </a:rPr>
              <a:t>înregistrând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îmbunătățiri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atât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IPA.</a:t>
            </a:r>
            <a:endParaRPr lang="en-US" sz="3200" dirty="0">
              <a:latin typeface="Arial" panose="020B0604020202020204" pitchFamily="34" charset="0"/>
              <a:cs typeface="Arial" panose="020B0604020202020204" pitchFamily="34" charset="0"/>
            </a:endParaRPr>
          </a:p>
        </p:txBody>
      </p:sp>
      <p:graphicFrame>
        <p:nvGraphicFramePr>
          <p:cNvPr id="30" name="Table 29">
            <a:extLst>
              <a:ext uri="{FF2B5EF4-FFF2-40B4-BE49-F238E27FC236}">
                <a16:creationId xmlns:a16="http://schemas.microsoft.com/office/drawing/2014/main" id="{42C27CB9-9600-9BF3-2B86-8D37808E6029}"/>
              </a:ext>
            </a:extLst>
          </p:cNvPr>
          <p:cNvGraphicFramePr>
            <a:graphicFrameLocks noGrp="1"/>
          </p:cNvGraphicFramePr>
          <p:nvPr>
            <p:extLst>
              <p:ext uri="{D42A27DB-BD31-4B8C-83A1-F6EECF244321}">
                <p14:modId xmlns:p14="http://schemas.microsoft.com/office/powerpoint/2010/main" val="3269914307"/>
              </p:ext>
            </p:extLst>
          </p:nvPr>
        </p:nvGraphicFramePr>
        <p:xfrm>
          <a:off x="11741629" y="26013808"/>
          <a:ext cx="9757036" cy="7645897"/>
        </p:xfrm>
        <a:graphic>
          <a:graphicData uri="http://schemas.openxmlformats.org/drawingml/2006/table">
            <a:tbl>
              <a:tblPr firstRow="1" firstCol="1" bandRow="1">
                <a:tableStyleId>{5940675A-B579-460E-94D1-54222C63F5DA}</a:tableStyleId>
              </a:tblPr>
              <a:tblGrid>
                <a:gridCol w="1195975">
                  <a:extLst>
                    <a:ext uri="{9D8B030D-6E8A-4147-A177-3AD203B41FA5}">
                      <a16:colId xmlns:a16="http://schemas.microsoft.com/office/drawing/2014/main" val="960319302"/>
                    </a:ext>
                  </a:extLst>
                </a:gridCol>
                <a:gridCol w="1195975">
                  <a:extLst>
                    <a:ext uri="{9D8B030D-6E8A-4147-A177-3AD203B41FA5}">
                      <a16:colId xmlns:a16="http://schemas.microsoft.com/office/drawing/2014/main" val="1640284384"/>
                    </a:ext>
                  </a:extLst>
                </a:gridCol>
                <a:gridCol w="1195975">
                  <a:extLst>
                    <a:ext uri="{9D8B030D-6E8A-4147-A177-3AD203B41FA5}">
                      <a16:colId xmlns:a16="http://schemas.microsoft.com/office/drawing/2014/main" val="1762758122"/>
                    </a:ext>
                  </a:extLst>
                </a:gridCol>
                <a:gridCol w="1230466">
                  <a:extLst>
                    <a:ext uri="{9D8B030D-6E8A-4147-A177-3AD203B41FA5}">
                      <a16:colId xmlns:a16="http://schemas.microsoft.com/office/drawing/2014/main" val="2182824383"/>
                    </a:ext>
                  </a:extLst>
                </a:gridCol>
                <a:gridCol w="1230466">
                  <a:extLst>
                    <a:ext uri="{9D8B030D-6E8A-4147-A177-3AD203B41FA5}">
                      <a16:colId xmlns:a16="http://schemas.microsoft.com/office/drawing/2014/main" val="2862111279"/>
                    </a:ext>
                  </a:extLst>
                </a:gridCol>
                <a:gridCol w="1215551">
                  <a:extLst>
                    <a:ext uri="{9D8B030D-6E8A-4147-A177-3AD203B41FA5}">
                      <a16:colId xmlns:a16="http://schemas.microsoft.com/office/drawing/2014/main" val="3259841992"/>
                    </a:ext>
                  </a:extLst>
                </a:gridCol>
                <a:gridCol w="1246314">
                  <a:extLst>
                    <a:ext uri="{9D8B030D-6E8A-4147-A177-3AD203B41FA5}">
                      <a16:colId xmlns:a16="http://schemas.microsoft.com/office/drawing/2014/main" val="1049900602"/>
                    </a:ext>
                  </a:extLst>
                </a:gridCol>
                <a:gridCol w="1246314">
                  <a:extLst>
                    <a:ext uri="{9D8B030D-6E8A-4147-A177-3AD203B41FA5}">
                      <a16:colId xmlns:a16="http://schemas.microsoft.com/office/drawing/2014/main" val="633102907"/>
                    </a:ext>
                  </a:extLst>
                </a:gridCol>
              </a:tblGrid>
              <a:tr h="308965">
                <a:tc rowSpan="2">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Soi</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Elită </a:t>
                      </a:r>
                      <a:r>
                        <a:rPr lang="ro-RO" sz="1700" dirty="0" err="1">
                          <a:solidFill>
                            <a:schemeClr val="tx1"/>
                          </a:solidFill>
                          <a:effectLst/>
                          <a:latin typeface="Arial" panose="020B0604020202020204" pitchFamily="34" charset="0"/>
                          <a:cs typeface="Arial" panose="020B0604020202020204" pitchFamily="34" charset="0"/>
                        </a:rPr>
                        <a:t>clonală</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Index de productivitate relativă (IPR)</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Index de productivitate absolută (IPA)</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340177"/>
                  </a:ext>
                </a:extLst>
              </a:tr>
              <a:tr h="617930">
                <a:tc vMerge="1">
                  <a:txBody>
                    <a:bodyPr/>
                    <a:lstStyle/>
                    <a:p>
                      <a:endParaRPr lang="en-US"/>
                    </a:p>
                  </a:txBody>
                  <a:tcPr/>
                </a:tc>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Media multianuală</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Diferențe (+-)</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Semnificație</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Media multianuală</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Diferențe (+-)</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Semnificație</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65466109"/>
                  </a:ext>
                </a:extLst>
              </a:tr>
              <a:tr h="308965">
                <a:tc rowSpan="4">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r>
                        <a:rPr lang="ro-RO" sz="1700" dirty="0" err="1">
                          <a:solidFill>
                            <a:schemeClr val="tx1"/>
                          </a:solidFill>
                          <a:effectLst/>
                          <a:latin typeface="Arial" panose="020B0604020202020204" pitchFamily="34" charset="0"/>
                          <a:cs typeface="Arial" panose="020B0604020202020204" pitchFamily="34" charset="0"/>
                        </a:rPr>
                        <a:t>Bican</a:t>
                      </a:r>
                      <a:r>
                        <a:rPr lang="ro-RO" sz="1700" dirty="0">
                          <a:solidFill>
                            <a:schemeClr val="tx1"/>
                          </a:solidFill>
                          <a:effectLst/>
                          <a:latin typeface="Arial" panose="020B0604020202020204" pitchFamily="34" charset="0"/>
                          <a:cs typeface="Arial" panose="020B0604020202020204" pitchFamily="34" charset="0"/>
                        </a:rPr>
                        <a:t> roz'</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80/10/6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849</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+278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1036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+269</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23859417"/>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79/5/3</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605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925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+158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95164701"/>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80/5/2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689</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+118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998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+231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50081505"/>
                  </a:ext>
                </a:extLst>
              </a:tr>
              <a:tr h="638890">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(soi inițial)</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571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767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94577621"/>
                  </a:ext>
                </a:extLst>
              </a:tr>
              <a:tr h="308965">
                <a:tc rowSpan="4">
                  <a:txBody>
                    <a:bodyPr/>
                    <a:lstStyle/>
                    <a:p>
                      <a:pPr algn="ctr">
                        <a:buNone/>
                      </a:pPr>
                      <a:r>
                        <a:rPr lang="ro-RO" sz="1700">
                          <a:solidFill>
                            <a:schemeClr val="tx1"/>
                          </a:solidFill>
                          <a:effectLst/>
                          <a:latin typeface="Arial" panose="020B0604020202020204" pitchFamily="34" charset="0"/>
                          <a:cs typeface="Arial" panose="020B0604020202020204" pitchFamily="34" charset="0"/>
                        </a:rPr>
                        <a:t>'Afuz Ali' </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72/3/16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503</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+155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807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+308</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41992086"/>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15/8/4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345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ns</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484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27494953"/>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64/5/2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317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456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-40</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ns</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46794235"/>
                  </a:ext>
                </a:extLst>
              </a:tr>
              <a:tr h="637210">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(soi inițial)</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348</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499</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11609460"/>
                  </a:ext>
                </a:extLst>
              </a:tr>
              <a:tr h="308965">
                <a:tc rowSpan="4">
                  <a:txBody>
                    <a:bodyPr/>
                    <a:lstStyle/>
                    <a:p>
                      <a:pPr algn="ctr">
                        <a:buNone/>
                      </a:pPr>
                      <a:r>
                        <a:rPr lang="ro-RO" sz="1700">
                          <a:solidFill>
                            <a:schemeClr val="tx1"/>
                          </a:solidFill>
                          <a:effectLst/>
                          <a:latin typeface="Arial" panose="020B0604020202020204" pitchFamily="34" charset="0"/>
                          <a:cs typeface="Arial" panose="020B0604020202020204" pitchFamily="34" charset="0"/>
                        </a:rPr>
                        <a:t>'Moldova'</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89/8/3</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512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+177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659</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+193</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75849620"/>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88/2/5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318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471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ns</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44598492"/>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89/7/2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383</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510</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9852829"/>
                  </a:ext>
                </a:extLst>
              </a:tr>
              <a:tr h="516894">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(soi inițial)</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335</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466</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47192118"/>
                  </a:ext>
                </a:extLst>
              </a:tr>
              <a:tr h="308965">
                <a:tc rowSpan="4">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'Coarnă neagră'</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14/5/22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417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+122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730</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+356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10907074"/>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24/7/8</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293</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441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+67</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61565040"/>
                  </a:ext>
                </a:extLst>
              </a:tr>
              <a:tr h="308965">
                <a:tc vMerge="1">
                  <a:txBody>
                    <a:bodyPr/>
                    <a:lstStyle/>
                    <a:p>
                      <a:endParaRPr lang="en-US"/>
                    </a:p>
                  </a:txBody>
                  <a:tcP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32/1/6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284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-11</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ns</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560</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+186</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ns</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85072509"/>
                  </a:ext>
                </a:extLst>
              </a:tr>
              <a:tr h="539692">
                <a:tc vMerge="1">
                  <a:txBody>
                    <a:bodyPr/>
                    <a:lstStyle/>
                    <a:p>
                      <a:endParaRPr lang="en-US"/>
                    </a:p>
                  </a:txBody>
                  <a:tcP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Martor (soi inițial)</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295</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solidFill>
                            <a:schemeClr val="tx1"/>
                          </a:solidFill>
                          <a:effectLst/>
                          <a:latin typeface="Arial" panose="020B0604020202020204" pitchFamily="34" charset="0"/>
                          <a:cs typeface="Arial" panose="020B0604020202020204" pitchFamily="34" charset="0"/>
                        </a:rPr>
                        <a:t>374</a:t>
                      </a:r>
                      <a:endParaRPr lang="en-US" sz="17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solidFill>
                            <a:schemeClr val="tx1"/>
                          </a:solidFill>
                          <a:effectLst/>
                          <a:latin typeface="Arial" panose="020B0604020202020204" pitchFamily="34" charset="0"/>
                          <a:cs typeface="Arial" panose="020B0604020202020204" pitchFamily="34" charset="0"/>
                        </a:rPr>
                        <a:t>-</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11879218"/>
                  </a:ext>
                </a:extLst>
              </a:tr>
              <a:tr h="308965">
                <a:tc gridSpan="8">
                  <a:txBody>
                    <a:bodyPr/>
                    <a:lstStyle/>
                    <a:p>
                      <a:pPr algn="l">
                        <a:buNone/>
                      </a:pPr>
                      <a:r>
                        <a:rPr lang="ro-RO" sz="1700" dirty="0">
                          <a:solidFill>
                            <a:schemeClr val="tx1"/>
                          </a:solidFill>
                          <a:effectLst/>
                          <a:latin typeface="Arial" panose="020B0604020202020204" pitchFamily="34" charset="0"/>
                          <a:cs typeface="Arial" panose="020B0604020202020204" pitchFamily="34" charset="0"/>
                        </a:rPr>
                        <a:t>ns – nesemnificativ; *, **, *** – semnificativ pentru p &lt; 0.05; p &lt; 0.01; p &lt; 0.001</a:t>
                      </a:r>
                      <a:endPar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1351125"/>
                  </a:ext>
                </a:extLst>
              </a:tr>
            </a:tbl>
          </a:graphicData>
        </a:graphic>
      </p:graphicFrame>
      <p:sp>
        <p:nvSpPr>
          <p:cNvPr id="32" name="TextBox 31">
            <a:extLst>
              <a:ext uri="{FF2B5EF4-FFF2-40B4-BE49-F238E27FC236}">
                <a16:creationId xmlns:a16="http://schemas.microsoft.com/office/drawing/2014/main" id="{AC02AAF4-CB88-73E6-63E4-E573C4FE99B3}"/>
              </a:ext>
            </a:extLst>
          </p:cNvPr>
          <p:cNvSpPr txBox="1"/>
          <p:nvPr/>
        </p:nvSpPr>
        <p:spPr>
          <a:xfrm>
            <a:off x="21114247" y="23761191"/>
            <a:ext cx="10727683" cy="1569660"/>
          </a:xfrm>
          <a:prstGeom prst="rect">
            <a:avLst/>
          </a:prstGeom>
          <a:noFill/>
        </p:spPr>
        <p:txBody>
          <a:bodyPr wrap="square">
            <a:spAutoFit/>
          </a:bodyPr>
          <a:lstStyle/>
          <a:p>
            <a:pPr algn="just" defTabSz="625475"/>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ansamblu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rezultatele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confirmă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valoarea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agronomică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superioară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elitelor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clonale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utilitatea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selecției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clonale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creșterea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productivității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viței</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de</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vie.</a:t>
            </a:r>
          </a:p>
        </p:txBody>
      </p:sp>
      <p:pic>
        <p:nvPicPr>
          <p:cNvPr id="33" name="Picture 32">
            <a:extLst>
              <a:ext uri="{FF2B5EF4-FFF2-40B4-BE49-F238E27FC236}">
                <a16:creationId xmlns:a16="http://schemas.microsoft.com/office/drawing/2014/main" id="{5972CBC7-BA2C-0292-B961-81BCE97E687B}"/>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0889" r="7333" b="27852"/>
          <a:stretch/>
        </p:blipFill>
        <p:spPr>
          <a:xfrm>
            <a:off x="21721330" y="25764300"/>
            <a:ext cx="2658123" cy="2757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33">
            <a:extLst>
              <a:ext uri="{FF2B5EF4-FFF2-40B4-BE49-F238E27FC236}">
                <a16:creationId xmlns:a16="http://schemas.microsoft.com/office/drawing/2014/main" id="{D57BE04B-B38A-84F6-3356-AA65DE51D9A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bright="39000"/>
                    </a14:imgEffect>
                  </a14:imgLayer>
                </a14:imgProps>
              </a:ext>
              <a:ext uri="{28A0092B-C50C-407E-A947-70E740481C1C}">
                <a14:useLocalDpi xmlns:a14="http://schemas.microsoft.com/office/drawing/2010/main" val="0"/>
              </a:ext>
            </a:extLst>
          </a:blip>
          <a:srcRect l="12635" t="33882" r="23305" b="13852"/>
          <a:stretch>
            <a:fillRect/>
          </a:stretch>
        </p:blipFill>
        <p:spPr bwMode="auto">
          <a:xfrm>
            <a:off x="24527043" y="25813524"/>
            <a:ext cx="2524211" cy="2807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5" name="Picture 34">
            <a:extLst>
              <a:ext uri="{FF2B5EF4-FFF2-40B4-BE49-F238E27FC236}">
                <a16:creationId xmlns:a16="http://schemas.microsoft.com/office/drawing/2014/main" id="{5D92D2CE-F3D1-5AD1-6770-D9257272EF0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t="29010"/>
          <a:stretch>
            <a:fillRect/>
          </a:stretch>
        </p:blipFill>
        <p:spPr bwMode="auto">
          <a:xfrm>
            <a:off x="27225082" y="25794065"/>
            <a:ext cx="2524211" cy="2858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6" name="Picture 35" descr="product_990">
            <a:extLst>
              <a:ext uri="{FF2B5EF4-FFF2-40B4-BE49-F238E27FC236}">
                <a16:creationId xmlns:a16="http://schemas.microsoft.com/office/drawing/2014/main" id="{183E104E-9334-3273-8A64-F2846291541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4001" t="8351" r="4001" b="6932"/>
          <a:stretch>
            <a:fillRect/>
          </a:stretch>
        </p:blipFill>
        <p:spPr bwMode="auto">
          <a:xfrm>
            <a:off x="29788670" y="25801307"/>
            <a:ext cx="2330117" cy="2859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7" name="Picture 36" descr="Diversitatea strugurilor negri de masă din Moldova">
            <a:extLst>
              <a:ext uri="{FF2B5EF4-FFF2-40B4-BE49-F238E27FC236}">
                <a16:creationId xmlns:a16="http://schemas.microsoft.com/office/drawing/2014/main" id="{6C5A8BA3-B5EA-594C-4D84-D5DA9B37E5F9}"/>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4558" t="4830" r="4927" b="5084"/>
          <a:stretch>
            <a:fillRect/>
          </a:stretch>
        </p:blipFill>
        <p:spPr bwMode="auto">
          <a:xfrm>
            <a:off x="21788286" y="30145800"/>
            <a:ext cx="2633715" cy="2911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A52D9D3C-C483-DBBF-8477-1D39B4C351CE}"/>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l="17115" t="-1381" r="16915" b="11695"/>
          <a:stretch>
            <a:fillRect/>
          </a:stretch>
        </p:blipFill>
        <p:spPr bwMode="auto">
          <a:xfrm>
            <a:off x="24422002" y="30086199"/>
            <a:ext cx="2412872" cy="3009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9" name="Picture 38">
            <a:extLst>
              <a:ext uri="{FF2B5EF4-FFF2-40B4-BE49-F238E27FC236}">
                <a16:creationId xmlns:a16="http://schemas.microsoft.com/office/drawing/2014/main" id="{83DC926E-FDFD-6964-C738-B5C346F3A0A0}"/>
              </a:ext>
            </a:extLst>
          </p:cNvPr>
          <p:cNvPicPr>
            <a:picLocks noChangeAspect="1"/>
          </p:cNvPicPr>
          <p:nvPr/>
        </p:nvPicPr>
        <p:blipFill rotWithShape="1">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l="3536" t="27228" r="1284" b="21890"/>
          <a:stretch>
            <a:fillRect/>
          </a:stretch>
        </p:blipFill>
        <p:spPr bwMode="auto">
          <a:xfrm>
            <a:off x="27040710" y="30137987"/>
            <a:ext cx="2392693" cy="3010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40" name="Picture 39">
            <a:extLst>
              <a:ext uri="{FF2B5EF4-FFF2-40B4-BE49-F238E27FC236}">
                <a16:creationId xmlns:a16="http://schemas.microsoft.com/office/drawing/2014/main" id="{D27838FC-6436-6D8D-EB2B-2DB3CCFFCB6A}"/>
              </a:ext>
            </a:extLst>
          </p:cNvPr>
          <p:cNvPicPr>
            <a:picLocks noChangeAspect="1"/>
          </p:cNvPicPr>
          <p:nvPr/>
        </p:nvPicPr>
        <p:blipFill rotWithShape="1">
          <a:blip r:embed="rId19" cstate="print">
            <a:extLst>
              <a:ext uri="{BEBA8EAE-BF5A-486C-A8C5-ECC9F3942E4B}">
                <a14:imgProps xmlns:a14="http://schemas.microsoft.com/office/drawing/2010/main">
                  <a14:imgLayer r:embed="rId20">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14741" t="29443" r="4614" b="16145"/>
          <a:stretch>
            <a:fillRect/>
          </a:stretch>
        </p:blipFill>
        <p:spPr bwMode="auto">
          <a:xfrm flipH="1">
            <a:off x="29470845" y="30228302"/>
            <a:ext cx="2654456" cy="2919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41" name="TextBox 40">
            <a:extLst>
              <a:ext uri="{FF2B5EF4-FFF2-40B4-BE49-F238E27FC236}">
                <a16:creationId xmlns:a16="http://schemas.microsoft.com/office/drawing/2014/main" id="{DBF8AFA0-5253-06CD-E712-EC325BCFFED0}"/>
              </a:ext>
            </a:extLst>
          </p:cNvPr>
          <p:cNvSpPr txBox="1"/>
          <p:nvPr/>
        </p:nvSpPr>
        <p:spPr>
          <a:xfrm>
            <a:off x="1771854" y="34676598"/>
            <a:ext cx="27529429" cy="3046988"/>
          </a:xfrm>
          <a:prstGeom prst="rect">
            <a:avLst/>
          </a:prstGeom>
          <a:noFill/>
        </p:spPr>
        <p:txBody>
          <a:bodyPr wrap="square">
            <a:spAutoFit/>
          </a:bodyPr>
          <a:lstStyle/>
          <a:p>
            <a:r>
              <a:rPr lang="en-US" sz="3200" dirty="0" err="1">
                <a:latin typeface="Arial" panose="020B0604020202020204" pitchFamily="34" charset="0"/>
                <a:cs typeface="Arial" panose="020B0604020202020204" pitchFamily="34" charset="0"/>
              </a:rPr>
              <a:t>Selecția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clonală</a:t>
            </a:r>
            <a:r>
              <a:rPr lang="en-US" sz="3200" dirty="0">
                <a:latin typeface="Arial" panose="020B0604020202020204" pitchFamily="34" charset="0"/>
                <a:cs typeface="Arial" panose="020B0604020202020204" pitchFamily="34" charset="0"/>
              </a:rPr>
              <a:t> a</a:t>
            </a:r>
            <a:r>
              <a:rPr lang="ro-RO" sz="3200" dirty="0">
                <a:latin typeface="Arial" panose="020B0604020202020204" pitchFamily="34" charset="0"/>
                <a:cs typeface="Arial" panose="020B0604020202020204" pitchFamily="34" charset="0"/>
              </a:rPr>
              <a:t> permis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identifica</a:t>
            </a:r>
            <a:r>
              <a:rPr lang="ro-RO" sz="3200" dirty="0">
                <a:latin typeface="Arial" panose="020B0604020202020204" pitchFamily="34" charset="0"/>
                <a:cs typeface="Arial" panose="020B0604020202020204" pitchFamily="34" charset="0"/>
              </a:rPr>
              <a:t>rea unor</a:t>
            </a:r>
            <a:r>
              <a:rPr lang="en-US" sz="3200" dirty="0">
                <a:latin typeface="Arial" panose="020B0604020202020204" pitchFamily="34" charset="0"/>
                <a:cs typeface="Arial" panose="020B0604020202020204" pitchFamily="34" charset="0"/>
              </a:rPr>
              <a:t> elite cu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superioară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potențial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productiv</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confirmând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eficiența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ameliorării</a:t>
            </a:r>
            <a:r>
              <a:rPr lang="en-US" sz="3200" dirty="0">
                <a:latin typeface="Arial" panose="020B0604020202020204" pitchFamily="34" charset="0"/>
                <a:cs typeface="Arial" panose="020B0604020202020204" pitchFamily="34" charset="0"/>
              </a:rPr>
              <a:t> vegetative.</a:t>
            </a:r>
          </a:p>
          <a:p>
            <a:r>
              <a:rPr lang="en-US" sz="3200" dirty="0" err="1">
                <a:latin typeface="Arial" panose="020B0604020202020204" pitchFamily="34" charset="0"/>
                <a:cs typeface="Arial" panose="020B0604020202020204" pitchFamily="34" charset="0"/>
              </a:rPr>
              <a:t>Unele</a:t>
            </a:r>
            <a:r>
              <a:rPr lang="en-US" sz="3200" dirty="0">
                <a:latin typeface="Arial" panose="020B0604020202020204" pitchFamily="34" charset="0"/>
                <a:cs typeface="Arial" panose="020B0604020202020204" pitchFamily="34" charset="0"/>
              </a:rPr>
              <a:t> elite au </a:t>
            </a:r>
            <a:r>
              <a:rPr lang="en-US" sz="3200" dirty="0" err="1">
                <a:latin typeface="Arial" panose="020B0604020202020204" pitchFamily="34" charset="0"/>
                <a:cs typeface="Arial" panose="020B0604020202020204" pitchFamily="34" charset="0"/>
              </a:rPr>
              <a:t>prezentat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maturare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timpurie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decât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martorii</a:t>
            </a:r>
            <a:r>
              <a:rPr lang="en-US" sz="3200" dirty="0">
                <a:latin typeface="Arial" panose="020B0604020202020204" pitchFamily="34" charset="0"/>
                <a:cs typeface="Arial" panose="020B0604020202020204" pitchFamily="34" charset="0"/>
              </a:rPr>
              <a:t>, aspect benefic </a:t>
            </a:r>
            <a:r>
              <a:rPr lang="en-US" sz="3200" dirty="0" err="1">
                <a:latin typeface="Arial" panose="020B0604020202020204" pitchFamily="34" charset="0"/>
                <a:cs typeface="Arial" panose="020B0604020202020204" pitchFamily="34" charset="0"/>
              </a:rPr>
              <a:t>pentru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adaptarea</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condițiile</a:t>
            </a:r>
            <a:r>
              <a:rPr lang="en-US" sz="3200" dirty="0">
                <a:latin typeface="Arial" panose="020B0604020202020204" pitchFamily="34" charset="0"/>
                <a:cs typeface="Arial" panose="020B0604020202020204" pitchFamily="34" charset="0"/>
              </a:rPr>
              <a:t> din </a:t>
            </a:r>
            <a:r>
              <a:rPr lang="en-US" sz="3200" dirty="0" err="1">
                <a:latin typeface="Arial" panose="020B0604020202020204" pitchFamily="34" charset="0"/>
                <a:cs typeface="Arial" panose="020B0604020202020204" pitchFamily="34" charset="0"/>
              </a:rPr>
              <a:t>sud-estul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României</a:t>
            </a:r>
            <a:r>
              <a:rPr lang="en-US" sz="3200" dirty="0">
                <a:latin typeface="Arial" panose="020B0604020202020204" pitchFamily="34" charset="0"/>
                <a:cs typeface="Arial" panose="020B0604020202020204" pitchFamily="34" charset="0"/>
              </a:rPr>
              <a:t>.</a:t>
            </a:r>
          </a:p>
          <a:p>
            <a:r>
              <a:rPr lang="en-US" sz="3200" dirty="0" err="1">
                <a:latin typeface="Arial" panose="020B0604020202020204" pitchFamily="34" charset="0"/>
                <a:cs typeface="Arial" panose="020B0604020202020204" pitchFamily="34" charset="0"/>
              </a:rPr>
              <a:t>Testele</a:t>
            </a:r>
            <a:r>
              <a:rPr lang="en-US" sz="3200" dirty="0">
                <a:latin typeface="Arial" panose="020B0604020202020204" pitchFamily="34" charset="0"/>
                <a:cs typeface="Arial" panose="020B0604020202020204" pitchFamily="34" charset="0"/>
              </a:rPr>
              <a:t> ANOVA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LSD au </a:t>
            </a:r>
            <a:r>
              <a:rPr lang="en-US" sz="3200" dirty="0" err="1">
                <a:latin typeface="Arial" panose="020B0604020202020204" pitchFamily="34" charset="0"/>
                <a:cs typeface="Arial" panose="020B0604020202020204" pitchFamily="34" charset="0"/>
              </a:rPr>
              <a:t>confirmat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diferențe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cu privire la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fertilitate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legarea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boabelor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indicii</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a:t>
            </a:r>
          </a:p>
          <a:p>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80/10/6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89/8/3 ('Moldova') au </a:t>
            </a:r>
            <a:r>
              <a:rPr lang="en-US" sz="3200" dirty="0" err="1">
                <a:latin typeface="Arial" panose="020B0604020202020204" pitchFamily="34" charset="0"/>
                <a:cs typeface="Arial" panose="020B0604020202020204" pitchFamily="34" charset="0"/>
              </a:rPr>
              <a:t>prezentat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productivitate</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creșteri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semnificative</a:t>
            </a:r>
            <a:r>
              <a:rPr lang="en-US" sz="3200" dirty="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Elita 14/5/22</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demonstrat</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asemenea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performanțe</a:t>
            </a:r>
            <a:r>
              <a:rPr lang="en-US" sz="3200" dirty="0">
                <a:latin typeface="Arial" panose="020B0604020202020204" pitchFamily="34" charset="0"/>
                <a:cs typeface="Arial" panose="020B0604020202020204" pitchFamily="34" charset="0"/>
              </a:rPr>
              <a:t> productive validate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potențial</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multiplicare</a:t>
            </a:r>
            <a:r>
              <a:rPr lang="en-US" sz="3200" dirty="0">
                <a:latin typeface="Arial" panose="020B0604020202020204" pitchFamily="34" charset="0"/>
                <a:cs typeface="Arial" panose="020B0604020202020204" pitchFamily="34" charset="0"/>
              </a:rPr>
              <a:t>.</a:t>
            </a:r>
          </a:p>
          <a:p>
            <a:r>
              <a:rPr lang="en-US" sz="3200" dirty="0" err="1">
                <a:latin typeface="Arial" panose="020B0604020202020204" pitchFamily="34" charset="0"/>
                <a:cs typeface="Arial" panose="020B0604020202020204" pitchFamily="34" charset="0"/>
              </a:rPr>
              <a:t>Promovarea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clonelor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superioare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susține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modernizarea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podgoriilor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îmbunătățește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competitivitatea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viticulturii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regionale</a:t>
            </a:r>
            <a:r>
              <a:rPr lang="en-US" sz="3200" dirty="0">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595D7A19-A6C3-AAC5-3B68-226F340B24E5}"/>
              </a:ext>
            </a:extLst>
          </p:cNvPr>
          <p:cNvSpPr txBox="1"/>
          <p:nvPr/>
        </p:nvSpPr>
        <p:spPr>
          <a:xfrm>
            <a:off x="1891896" y="38451777"/>
            <a:ext cx="27896774" cy="1077218"/>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Gomez, K.A. &amp; Gomez, A.A. (1984). </a:t>
            </a:r>
            <a:r>
              <a:rPr lang="en-US" sz="3200" i="1" dirty="0">
                <a:latin typeface="Arial" panose="020B0604020202020204" pitchFamily="34" charset="0"/>
                <a:cs typeface="Arial" panose="020B0604020202020204" pitchFamily="34" charset="0"/>
              </a:rPr>
              <a:t>Statistical Procedures for Agricultural Research</a:t>
            </a:r>
            <a:r>
              <a:rPr lang="en-US" sz="3200" dirty="0">
                <a:latin typeface="Arial" panose="020B0604020202020204" pitchFamily="34" charset="0"/>
                <a:cs typeface="Arial" panose="020B0604020202020204" pitchFamily="34" charset="0"/>
              </a:rPr>
              <a:t> (2nd ed.). Wiley.</a:t>
            </a:r>
            <a:endParaRPr lang="ro-RO"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Oprea, Ș. &amp; Moldovan, S.D. (2007). </a:t>
            </a:r>
            <a:r>
              <a:rPr lang="en-US" sz="3200" i="1" dirty="0" err="1">
                <a:latin typeface="Arial" panose="020B0604020202020204" pitchFamily="34" charset="0"/>
                <a:cs typeface="Arial" panose="020B0604020202020204" pitchFamily="34" charset="0"/>
              </a:rPr>
              <a:t>Ameliorarea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viței</a:t>
            </a:r>
            <a:r>
              <a:rPr lang="en-US" sz="3200" i="1" dirty="0">
                <a:latin typeface="Arial" panose="020B0604020202020204" pitchFamily="34" charset="0"/>
                <a:cs typeface="Arial" panose="020B0604020202020204" pitchFamily="34" charset="0"/>
              </a:rPr>
              <a:t> de vie </a:t>
            </a:r>
            <a:r>
              <a:rPr lang="en-US" sz="3200" i="1" dirty="0" err="1">
                <a:latin typeface="Arial" panose="020B0604020202020204" pitchFamily="34" charset="0"/>
                <a:cs typeface="Arial" panose="020B0604020202020204" pitchFamily="34" charset="0"/>
              </a:rPr>
              <a:t>în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România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Editura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Poliam</a:t>
            </a:r>
            <a:r>
              <a:rPr lang="en-US" sz="3200" dirty="0">
                <a:latin typeface="Arial" panose="020B0604020202020204" pitchFamily="34" charset="0"/>
                <a:cs typeface="Arial" panose="020B0604020202020204" pitchFamily="34" charset="0"/>
              </a:rPr>
              <a:t>.</a:t>
            </a:r>
          </a:p>
        </p:txBody>
      </p:sp>
      <p:sp>
        <p:nvSpPr>
          <p:cNvPr id="45" name="TextBox 44">
            <a:extLst>
              <a:ext uri="{FF2B5EF4-FFF2-40B4-BE49-F238E27FC236}">
                <a16:creationId xmlns:a16="http://schemas.microsoft.com/office/drawing/2014/main" id="{8D7CBD93-7B13-ACA9-7A2D-FA43DBA9610B}"/>
              </a:ext>
            </a:extLst>
          </p:cNvPr>
          <p:cNvSpPr txBox="1"/>
          <p:nvPr/>
        </p:nvSpPr>
        <p:spPr>
          <a:xfrm>
            <a:off x="3007894" y="26374173"/>
            <a:ext cx="15322617" cy="461665"/>
          </a:xfrm>
          <a:prstGeom prst="rect">
            <a:avLst/>
          </a:prstGeom>
          <a:noFill/>
        </p:spPr>
        <p:txBody>
          <a:bodyPr wrap="square">
            <a:spAutoFit/>
          </a:bodyPr>
          <a:lstStyle/>
          <a:p>
            <a:r>
              <a:rPr lang="pt-BR" sz="2400" dirty="0">
                <a:latin typeface="Arial" panose="020B0604020202020204" pitchFamily="34" charset="0"/>
                <a:cs typeface="Arial" panose="020B0604020202020204" pitchFamily="34" charset="0"/>
              </a:rPr>
              <a:t>Progresia fenofazelor de vegetație în perioada de studiu</a:t>
            </a:r>
            <a:endParaRPr lang="en-US" sz="24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7427821-9CD4-6D89-E5A1-801A58838148}"/>
              </a:ext>
            </a:extLst>
          </p:cNvPr>
          <p:cNvSpPr txBox="1"/>
          <p:nvPr/>
        </p:nvSpPr>
        <p:spPr>
          <a:xfrm>
            <a:off x="22074172" y="15978173"/>
            <a:ext cx="8766010" cy="830997"/>
          </a:xfrm>
          <a:prstGeom prst="rect">
            <a:avLst/>
          </a:prstGeom>
          <a:noFill/>
        </p:spPr>
        <p:txBody>
          <a:bodyPr wrap="square">
            <a:spAutoFit/>
          </a:bodyPr>
          <a:lstStyle/>
          <a:p>
            <a:pPr algn="ctr"/>
            <a:r>
              <a:rPr lang="en-US" sz="2400" dirty="0" err="1">
                <a:latin typeface="Arial" panose="020B0604020202020204" pitchFamily="34" charset="0"/>
                <a:cs typeface="Arial" panose="020B0604020202020204" pitchFamily="34" charset="0"/>
              </a:rPr>
              <a:t>Fertilitatea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lăstarilor</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elitele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clonale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comparativ</a:t>
            </a:r>
            <a:r>
              <a:rPr lang="en-US" sz="2400" dirty="0">
                <a:latin typeface="Arial" panose="020B0604020202020204" pitchFamily="34" charset="0"/>
                <a:cs typeface="Arial" panose="020B0604020202020204" pitchFamily="34" charset="0"/>
              </a:rPr>
              <a:t> cu </a:t>
            </a:r>
            <a:r>
              <a:rPr lang="en-US" sz="2400" dirty="0" err="1">
                <a:latin typeface="Arial" panose="020B0604020202020204" pitchFamily="34" charset="0"/>
                <a:cs typeface="Arial" panose="020B0604020202020204" pitchFamily="34" charset="0"/>
              </a:rPr>
              <a:t>soiul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martor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perioada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studiu</a:t>
            </a:r>
            <a:r>
              <a:rPr lang="en-US" sz="2400" dirty="0">
                <a:latin typeface="Arial" panose="020B0604020202020204" pitchFamily="34" charset="0"/>
                <a:cs typeface="Arial" panose="020B0604020202020204" pitchFamily="34" charset="0"/>
              </a:rPr>
              <a:t> (media </a:t>
            </a:r>
            <a:r>
              <a:rPr lang="en-US" sz="2400" dirty="0" err="1">
                <a:latin typeface="Arial" panose="020B0604020202020204" pitchFamily="34" charset="0"/>
                <a:cs typeface="Arial" panose="020B0604020202020204" pitchFamily="34" charset="0"/>
              </a:rPr>
              <a:t>pentru</a:t>
            </a:r>
            <a:r>
              <a:rPr lang="en-US" sz="2400" dirty="0">
                <a:latin typeface="Arial" panose="020B0604020202020204" pitchFamily="34" charset="0"/>
                <a:cs typeface="Arial" panose="020B0604020202020204" pitchFamily="34" charset="0"/>
              </a:rPr>
              <a:t> 2019–2024)</a:t>
            </a:r>
          </a:p>
        </p:txBody>
      </p:sp>
      <p:sp>
        <p:nvSpPr>
          <p:cNvPr id="47" name="TextBox 46">
            <a:extLst>
              <a:ext uri="{FF2B5EF4-FFF2-40B4-BE49-F238E27FC236}">
                <a16:creationId xmlns:a16="http://schemas.microsoft.com/office/drawing/2014/main" id="{B986E576-F857-2B2E-78A5-6CCD6EEFB79D}"/>
              </a:ext>
            </a:extLst>
          </p:cNvPr>
          <p:cNvSpPr txBox="1"/>
          <p:nvPr/>
        </p:nvSpPr>
        <p:spPr>
          <a:xfrm>
            <a:off x="12126046" y="25064076"/>
            <a:ext cx="8988202" cy="830997"/>
          </a:xfrm>
          <a:prstGeom prst="rect">
            <a:avLst/>
          </a:prstGeom>
          <a:noFill/>
        </p:spPr>
        <p:txBody>
          <a:bodyPr wrap="square">
            <a:spAutoFit/>
          </a:bodyPr>
          <a:lstStyle/>
          <a:p>
            <a:pPr algn="ctr"/>
            <a:r>
              <a:rPr lang="en-US" sz="2400" dirty="0" err="1">
                <a:latin typeface="Arial" panose="020B0604020202020204" pitchFamily="34" charset="0"/>
                <a:cs typeface="Arial" panose="020B0604020202020204" pitchFamily="34" charset="0"/>
              </a:rPr>
              <a:t>Indicii</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productivitate</a:t>
            </a:r>
            <a:r>
              <a:rPr lang="en-US" sz="2400" dirty="0">
                <a:latin typeface="Arial" panose="020B0604020202020204" pitchFamily="34" charset="0"/>
                <a:cs typeface="Arial" panose="020B0604020202020204" pitchFamily="34" charset="0"/>
              </a:rPr>
              <a:t> ai </a:t>
            </a:r>
            <a:r>
              <a:rPr lang="en-US" sz="2400" dirty="0" err="1">
                <a:latin typeface="Arial" panose="020B0604020202020204" pitchFamily="34" charset="0"/>
                <a:cs typeface="Arial" panose="020B0604020202020204" pitchFamily="34" charset="0"/>
              </a:rPr>
              <a:t>elitelor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clonale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comparativ</a:t>
            </a:r>
            <a:r>
              <a:rPr lang="en-US" sz="2400" dirty="0">
                <a:latin typeface="Arial" panose="020B0604020202020204" pitchFamily="34" charset="0"/>
                <a:cs typeface="Arial" panose="020B0604020202020204" pitchFamily="34" charset="0"/>
              </a:rPr>
              <a:t> cu </a:t>
            </a:r>
            <a:r>
              <a:rPr lang="en-US" sz="2400" dirty="0" err="1">
                <a:latin typeface="Arial" panose="020B0604020202020204" pitchFamily="34" charset="0"/>
                <a:cs typeface="Arial" panose="020B0604020202020204" pitchFamily="34" charset="0"/>
              </a:rPr>
              <a:t>soiul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martor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perioada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studiu</a:t>
            </a:r>
            <a:r>
              <a:rPr lang="en-US" sz="2400" dirty="0">
                <a:latin typeface="Arial" panose="020B0604020202020204" pitchFamily="34" charset="0"/>
                <a:cs typeface="Arial" panose="020B0604020202020204" pitchFamily="34" charset="0"/>
              </a:rPr>
              <a:t> (media </a:t>
            </a:r>
            <a:r>
              <a:rPr lang="en-US" sz="2400" dirty="0" err="1">
                <a:latin typeface="Arial" panose="020B0604020202020204" pitchFamily="34" charset="0"/>
                <a:cs typeface="Arial" panose="020B0604020202020204" pitchFamily="34" charset="0"/>
              </a:rPr>
              <a:t>pentru</a:t>
            </a:r>
            <a:r>
              <a:rPr lang="en-US" sz="2400" dirty="0">
                <a:latin typeface="Arial" panose="020B0604020202020204" pitchFamily="34" charset="0"/>
                <a:cs typeface="Arial" panose="020B0604020202020204" pitchFamily="34" charset="0"/>
              </a:rPr>
              <a:t> 2019–2024)</a:t>
            </a:r>
          </a:p>
        </p:txBody>
      </p:sp>
      <p:sp>
        <p:nvSpPr>
          <p:cNvPr id="48" name="TextBox 47">
            <a:extLst>
              <a:ext uri="{FF2B5EF4-FFF2-40B4-BE49-F238E27FC236}">
                <a16:creationId xmlns:a16="http://schemas.microsoft.com/office/drawing/2014/main" id="{0B793D89-BDB6-5096-D690-E6A64E345C9B}"/>
              </a:ext>
            </a:extLst>
          </p:cNvPr>
          <p:cNvSpPr txBox="1"/>
          <p:nvPr/>
        </p:nvSpPr>
        <p:spPr>
          <a:xfrm>
            <a:off x="1771853" y="8660612"/>
            <a:ext cx="28359197" cy="646331"/>
          </a:xfrm>
          <a:prstGeom prst="rect">
            <a:avLst/>
          </a:prstGeom>
          <a:noFill/>
        </p:spPr>
        <p:txBody>
          <a:bodyPr wrap="square" rtlCol="0">
            <a:spAutoFit/>
          </a:bodyPr>
          <a:lstStyle/>
          <a:p>
            <a:pPr algn="r"/>
            <a:r>
              <a:rPr lang="ro-RO" sz="3600" b="1" dirty="0">
                <a:latin typeface="Arial" panose="020B0604020202020204" pitchFamily="34" charset="0"/>
                <a:cs typeface="Arial" panose="020B0604020202020204" pitchFamily="34" charset="0"/>
              </a:rPr>
              <a:t>TĂNASE Anamaria, RANCA Aurora, ENE Sergiu-</a:t>
            </a:r>
            <a:r>
              <a:rPr lang="ro-RO" sz="3600" b="1" dirty="0" err="1">
                <a:latin typeface="Arial" panose="020B0604020202020204" pitchFamily="34" charset="0"/>
                <a:cs typeface="Arial" panose="020B0604020202020204" pitchFamily="34" charset="0"/>
              </a:rPr>
              <a:t>Ayar</a:t>
            </a:r>
            <a:r>
              <a:rPr lang="ro-RO" sz="3600" b="1" dirty="0">
                <a:latin typeface="Arial" panose="020B0604020202020204" pitchFamily="34" charset="0"/>
                <a:cs typeface="Arial" panose="020B0604020202020204" pitchFamily="34" charset="0"/>
              </a:rPr>
              <a:t>,  ARTEM Victoria, DINA Ionica, COSMA Traian-Ștefan</a:t>
            </a:r>
            <a:endParaRPr lang="ro-RO" sz="3600" b="1" i="1" dirty="0">
              <a:solidFill>
                <a:srgbClr val="FF0000"/>
              </a:solidFill>
              <a:latin typeface="Arial" panose="020B0604020202020204" pitchFamily="34" charset="0"/>
              <a:ea typeface="Arial" charset="0"/>
              <a:cs typeface="Arial" panose="020B0604020202020204" pitchFamily="34" charset="0"/>
            </a:endParaRPr>
          </a:p>
        </p:txBody>
      </p:sp>
      <p:sp>
        <p:nvSpPr>
          <p:cNvPr id="50" name="TextBox 49">
            <a:extLst>
              <a:ext uri="{FF2B5EF4-FFF2-40B4-BE49-F238E27FC236}">
                <a16:creationId xmlns:a16="http://schemas.microsoft.com/office/drawing/2014/main" id="{E9775D9E-996D-DC76-5FA2-B75F46824BF3}"/>
              </a:ext>
            </a:extLst>
          </p:cNvPr>
          <p:cNvSpPr txBox="1"/>
          <p:nvPr/>
        </p:nvSpPr>
        <p:spPr>
          <a:xfrm>
            <a:off x="1752668" y="16673932"/>
            <a:ext cx="10194960" cy="4524315"/>
          </a:xfrm>
          <a:prstGeom prst="rect">
            <a:avLst/>
          </a:prstGeom>
          <a:noFill/>
        </p:spPr>
        <p:txBody>
          <a:bodyPr wrap="square">
            <a:spAutoFit/>
          </a:bodyPr>
          <a:lstStyle/>
          <a:p>
            <a:pPr algn="just" defTabSz="722313"/>
            <a:r>
              <a:rPr lang="ro-RO"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Perioada</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vegetație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dezmugurit</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maturitate</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evidențiat</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diferențe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între</a:t>
            </a:r>
            <a:r>
              <a:rPr lang="en-US" sz="3200" dirty="0">
                <a:latin typeface="Arial" panose="020B0604020202020204" pitchFamily="34" charset="0"/>
                <a:cs typeface="Arial" panose="020B0604020202020204" pitchFamily="34" charset="0"/>
              </a:rPr>
              <a:t> clone </a:t>
            </a:r>
            <a:r>
              <a:rPr lang="en-US" sz="3200" dirty="0" err="1">
                <a:latin typeface="Arial" panose="020B0604020202020204" pitchFamily="34" charset="0"/>
                <a:cs typeface="Arial" panose="020B0604020202020204" pitchFamily="34" charset="0"/>
              </a:rPr>
              <a:t>în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condițiile</a:t>
            </a:r>
            <a:r>
              <a:rPr lang="en-US" sz="3200" dirty="0">
                <a:latin typeface="Arial" panose="020B0604020202020204" pitchFamily="34" charset="0"/>
                <a:cs typeface="Arial" panose="020B0604020202020204" pitchFamily="34" charset="0"/>
              </a:rPr>
              <a:t> de la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doar </a:t>
            </a:r>
            <a:r>
              <a:rPr lang="en-US" sz="3200" dirty="0" err="1">
                <a:latin typeface="Arial" panose="020B0604020202020204" pitchFamily="34" charset="0"/>
                <a:cs typeface="Arial" panose="020B0604020202020204" pitchFamily="34" charset="0"/>
              </a:rPr>
              <a:t>elit</a:t>
            </a:r>
            <a:r>
              <a:rPr lang="ro-RO" sz="3200"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80/10/6</a:t>
            </a:r>
            <a:r>
              <a:rPr lang="ro-RO" sz="3200" dirty="0">
                <a:latin typeface="Arial" panose="020B0604020202020204" pitchFamily="34" charset="0"/>
                <a:cs typeface="Arial" panose="020B0604020202020204" pitchFamily="34" charset="0"/>
              </a:rPr>
              <a:t> a </a:t>
            </a:r>
            <a:r>
              <a:rPr lang="ro-RO" sz="3200" dirty="0" err="1">
                <a:latin typeface="Arial" panose="020B0604020202020204" pitchFamily="34" charset="0"/>
                <a:cs typeface="Arial" panose="020B0604020202020204" pitchFamily="34" charset="0"/>
              </a:rPr>
              <a:t>dezmugurit</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aproximativ</a:t>
            </a:r>
            <a:r>
              <a:rPr lang="en-US" sz="3200" dirty="0">
                <a:latin typeface="Arial" panose="020B0604020202020204" pitchFamily="34" charset="0"/>
                <a:cs typeface="Arial" panose="020B0604020202020204" pitchFamily="34" charset="0"/>
              </a:rPr>
              <a:t> 8 </a:t>
            </a:r>
            <a:r>
              <a:rPr lang="en-US" sz="3200" dirty="0" err="1">
                <a:latin typeface="Arial" panose="020B0604020202020204" pitchFamily="34" charset="0"/>
                <a:cs typeface="Arial" panose="020B0604020202020204" pitchFamily="34" charset="0"/>
              </a:rPr>
              <a:t>zile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timpuriu decât martorul, celelalte nu au diferențiat.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t>
            </a:r>
            <a:r>
              <a:rPr lang="en-US" sz="3200" dirty="0" err="1">
                <a:latin typeface="Arial" panose="020B0604020202020204" pitchFamily="34" charset="0"/>
                <a:cs typeface="Arial" panose="020B0604020202020204" pitchFamily="34" charset="0"/>
              </a:rPr>
              <a:t>variabilitate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ridicată</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momentului</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maturare</a:t>
            </a:r>
            <a:r>
              <a:rPr lang="en-US" sz="3200" dirty="0">
                <a:latin typeface="Arial" panose="020B0604020202020204" pitchFamily="34" charset="0"/>
                <a:cs typeface="Arial" panose="020B0604020202020204" pitchFamily="34" charset="0"/>
              </a:rPr>
              <a:t> (clone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timpurii</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tardive).</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'Moldova': </a:t>
            </a:r>
            <a:r>
              <a:rPr lang="en-US" sz="3200" dirty="0" err="1">
                <a:latin typeface="Arial" panose="020B0604020202020204" pitchFamily="34" charset="0"/>
                <a:cs typeface="Arial" panose="020B0604020202020204" pitchFamily="34" charset="0"/>
              </a:rPr>
              <a:t>toate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elitele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ușor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timpurii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decât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martorul</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Coarnă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neagră</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numai</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elită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prezintă</a:t>
            </a:r>
            <a:r>
              <a:rPr lang="en-US" sz="3200" dirty="0">
                <a:latin typeface="Arial" panose="020B0604020202020204" pitchFamily="34" charset="0"/>
                <a:cs typeface="Arial" panose="020B0604020202020204" pitchFamily="34" charset="0"/>
              </a:rPr>
              <a:t> o </a:t>
            </a:r>
            <a:r>
              <a:rPr lang="en-US" sz="3200" dirty="0" err="1">
                <a:latin typeface="Arial" panose="020B0604020202020204" pitchFamily="34" charset="0"/>
                <a:cs typeface="Arial" panose="020B0604020202020204" pitchFamily="34" charset="0"/>
              </a:rPr>
              <a:t>ușoară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timpurietate</a:t>
            </a:r>
            <a:r>
              <a:rPr lang="en-US" sz="3200" dirty="0">
                <a:latin typeface="Arial" panose="020B0604020202020204" pitchFamily="34" charset="0"/>
                <a:cs typeface="Arial" panose="020B0604020202020204" pitchFamily="34" charset="0"/>
              </a:rPr>
              <a:t>.</a:t>
            </a:r>
            <a:endParaRPr lang="en-US" sz="3200" dirty="0"/>
          </a:p>
        </p:txBody>
      </p:sp>
      <p:sp>
        <p:nvSpPr>
          <p:cNvPr id="52" name="TextBox 51">
            <a:extLst>
              <a:ext uri="{FF2B5EF4-FFF2-40B4-BE49-F238E27FC236}">
                <a16:creationId xmlns:a16="http://schemas.microsoft.com/office/drawing/2014/main" id="{9D092590-4CBC-3A19-4F8C-2EEAE21BC76B}"/>
              </a:ext>
            </a:extLst>
          </p:cNvPr>
          <p:cNvSpPr txBox="1"/>
          <p:nvPr/>
        </p:nvSpPr>
        <p:spPr>
          <a:xfrm>
            <a:off x="22094998" y="34234952"/>
            <a:ext cx="9266746" cy="461665"/>
          </a:xfrm>
          <a:prstGeom prst="rect">
            <a:avLst/>
          </a:prstGeom>
          <a:noFill/>
        </p:spPr>
        <p:txBody>
          <a:bodyPr wrap="square">
            <a:spAutoFit/>
          </a:bodyPr>
          <a:lstStyle/>
          <a:p>
            <a:pPr algn="ctr"/>
            <a:r>
              <a:rPr lang="en-US" sz="2400" dirty="0" err="1">
                <a:latin typeface="Arial" panose="020B0604020202020204" pitchFamily="34" charset="0"/>
                <a:cs typeface="Arial" panose="020B0604020202020204" pitchFamily="34" charset="0"/>
              </a:rPr>
              <a:t>Caracterizarea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elitelor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superioare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comparativ</a:t>
            </a:r>
            <a:r>
              <a:rPr lang="en-US" sz="2400" dirty="0">
                <a:latin typeface="Arial" panose="020B0604020202020204" pitchFamily="34" charset="0"/>
                <a:cs typeface="Arial" panose="020B0604020202020204" pitchFamily="34" charset="0"/>
              </a:rPr>
              <a:t> cu </a:t>
            </a:r>
            <a:r>
              <a:rPr lang="en-US" sz="2400" dirty="0" err="1">
                <a:latin typeface="Arial" panose="020B0604020202020204" pitchFamily="34" charset="0"/>
                <a:cs typeface="Arial" panose="020B0604020202020204" pitchFamily="34" charset="0"/>
              </a:rPr>
              <a:t>soiul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martor</a:t>
            </a:r>
            <a:endParaRPr lang="en-US" sz="2400"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09A0D2F-8B4A-2168-046C-A856A5A5BA6E}"/>
              </a:ext>
            </a:extLst>
          </p:cNvPr>
          <p:cNvPicPr>
            <a:picLocks noChangeAspect="1"/>
          </p:cNvPicPr>
          <p:nvPr/>
        </p:nvPicPr>
        <p:blipFill>
          <a:blip r:embed="rId21"/>
          <a:stretch>
            <a:fillRect/>
          </a:stretch>
        </p:blipFill>
        <p:spPr>
          <a:xfrm>
            <a:off x="1821083" y="21411663"/>
            <a:ext cx="9854554" cy="4800822"/>
          </a:xfrm>
          <a:prstGeom prst="rect">
            <a:avLst/>
          </a:prstGeom>
        </p:spPr>
      </p:pic>
      <p:sp>
        <p:nvSpPr>
          <p:cNvPr id="53" name="TextBox 52">
            <a:extLst>
              <a:ext uri="{FF2B5EF4-FFF2-40B4-BE49-F238E27FC236}">
                <a16:creationId xmlns:a16="http://schemas.microsoft.com/office/drawing/2014/main" id="{AD6A19BC-514E-CC9E-51B1-2A0AB660AE96}"/>
              </a:ext>
            </a:extLst>
          </p:cNvPr>
          <p:cNvSpPr txBox="1"/>
          <p:nvPr/>
        </p:nvSpPr>
        <p:spPr>
          <a:xfrm>
            <a:off x="22595762" y="25294584"/>
            <a:ext cx="3825276" cy="461665"/>
          </a:xfrm>
          <a:prstGeom prst="rect">
            <a:avLst/>
          </a:prstGeom>
          <a:noFill/>
        </p:spPr>
        <p:txBody>
          <a:bodyPr wrap="square">
            <a:spAutoFit/>
          </a:bodyPr>
          <a:lstStyle/>
          <a:p>
            <a:pPr algn="ctr">
              <a:buNone/>
            </a:pPr>
            <a:r>
              <a:rPr lang="ro-RO" sz="2400" dirty="0">
                <a:effectLst/>
                <a:latin typeface="Arial" panose="020B0604020202020204" pitchFamily="34" charset="0"/>
                <a:cs typeface="Arial" panose="020B0604020202020204" pitchFamily="34" charset="0"/>
              </a:rPr>
              <a:t>Soiul '</a:t>
            </a:r>
            <a:r>
              <a:rPr lang="ro-RO" sz="2400" dirty="0" err="1">
                <a:effectLst/>
                <a:latin typeface="Arial" panose="020B0604020202020204" pitchFamily="34" charset="0"/>
                <a:cs typeface="Arial" panose="020B0604020202020204" pitchFamily="34" charset="0"/>
              </a:rPr>
              <a:t>Bican</a:t>
            </a:r>
            <a:r>
              <a:rPr lang="ro-RO" sz="2400" dirty="0">
                <a:effectLst/>
                <a:latin typeface="Arial" panose="020B0604020202020204" pitchFamily="34" charset="0"/>
                <a:cs typeface="Arial" panose="020B0604020202020204" pitchFamily="34" charset="0"/>
              </a:rPr>
              <a:t> roz'</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5" name="TextBox 54">
            <a:extLst>
              <a:ext uri="{FF2B5EF4-FFF2-40B4-BE49-F238E27FC236}">
                <a16:creationId xmlns:a16="http://schemas.microsoft.com/office/drawing/2014/main" id="{8A26F6DD-B310-9867-89C6-C94C3B4E18D8}"/>
              </a:ext>
            </a:extLst>
          </p:cNvPr>
          <p:cNvSpPr txBox="1"/>
          <p:nvPr/>
        </p:nvSpPr>
        <p:spPr>
          <a:xfrm>
            <a:off x="27027769" y="25339643"/>
            <a:ext cx="4967286" cy="461665"/>
          </a:xfrm>
          <a:prstGeom prst="rect">
            <a:avLst/>
          </a:prstGeom>
          <a:noFill/>
        </p:spPr>
        <p:txBody>
          <a:bodyPr wrap="square">
            <a:spAutoFit/>
          </a:bodyPr>
          <a:lstStyle/>
          <a:p>
            <a:pPr algn="ctr">
              <a:buNone/>
            </a:pPr>
            <a:r>
              <a:rPr lang="ro-RO" sz="2400" dirty="0">
                <a:effectLst/>
                <a:latin typeface="Arial" panose="020B0604020202020204" pitchFamily="34" charset="0"/>
                <a:cs typeface="Arial" panose="020B0604020202020204" pitchFamily="34" charset="0"/>
              </a:rPr>
              <a:t>Soiul </a:t>
            </a:r>
            <a:r>
              <a:rPr lang="ro-RO" sz="2400" dirty="0">
                <a:latin typeface="Arial" panose="020B0604020202020204" pitchFamily="34" charset="0"/>
                <a:cs typeface="Arial" panose="020B0604020202020204" pitchFamily="34" charset="0"/>
              </a:rPr>
              <a:t>'Afuz Ali'</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6" name="TextBox 55">
            <a:extLst>
              <a:ext uri="{FF2B5EF4-FFF2-40B4-BE49-F238E27FC236}">
                <a16:creationId xmlns:a16="http://schemas.microsoft.com/office/drawing/2014/main" id="{B29A1D94-A5C6-2B56-FE7C-1C5A3CD636AA}"/>
              </a:ext>
            </a:extLst>
          </p:cNvPr>
          <p:cNvSpPr txBox="1"/>
          <p:nvPr/>
        </p:nvSpPr>
        <p:spPr>
          <a:xfrm>
            <a:off x="25919512" y="28180795"/>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80/10/6</a:t>
            </a:r>
          </a:p>
        </p:txBody>
      </p:sp>
      <p:sp>
        <p:nvSpPr>
          <p:cNvPr id="57" name="TextBox 56">
            <a:extLst>
              <a:ext uri="{FF2B5EF4-FFF2-40B4-BE49-F238E27FC236}">
                <a16:creationId xmlns:a16="http://schemas.microsoft.com/office/drawing/2014/main" id="{CD4D9E36-405D-8483-0429-92177AAA1EB7}"/>
              </a:ext>
            </a:extLst>
          </p:cNvPr>
          <p:cNvSpPr txBox="1"/>
          <p:nvPr/>
        </p:nvSpPr>
        <p:spPr>
          <a:xfrm>
            <a:off x="23370373" y="28101243"/>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martor</a:t>
            </a:r>
          </a:p>
        </p:txBody>
      </p:sp>
      <p:sp>
        <p:nvSpPr>
          <p:cNvPr id="58" name="TextBox 57">
            <a:extLst>
              <a:ext uri="{FF2B5EF4-FFF2-40B4-BE49-F238E27FC236}">
                <a16:creationId xmlns:a16="http://schemas.microsoft.com/office/drawing/2014/main" id="{13864153-1D9C-B9DF-AC2F-7517D9CAA5BA}"/>
              </a:ext>
            </a:extLst>
          </p:cNvPr>
          <p:cNvSpPr txBox="1"/>
          <p:nvPr/>
        </p:nvSpPr>
        <p:spPr>
          <a:xfrm>
            <a:off x="28351068" y="32653038"/>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martor</a:t>
            </a:r>
          </a:p>
        </p:txBody>
      </p:sp>
      <p:sp>
        <p:nvSpPr>
          <p:cNvPr id="59" name="TextBox 58">
            <a:extLst>
              <a:ext uri="{FF2B5EF4-FFF2-40B4-BE49-F238E27FC236}">
                <a16:creationId xmlns:a16="http://schemas.microsoft.com/office/drawing/2014/main" id="{1A6F048F-6810-2BB5-9A09-792D1FC748BA}"/>
              </a:ext>
            </a:extLst>
          </p:cNvPr>
          <p:cNvSpPr txBox="1"/>
          <p:nvPr/>
        </p:nvSpPr>
        <p:spPr>
          <a:xfrm>
            <a:off x="21963702" y="32631479"/>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martor</a:t>
            </a:r>
          </a:p>
        </p:txBody>
      </p:sp>
      <p:sp>
        <p:nvSpPr>
          <p:cNvPr id="60" name="TextBox 59">
            <a:extLst>
              <a:ext uri="{FF2B5EF4-FFF2-40B4-BE49-F238E27FC236}">
                <a16:creationId xmlns:a16="http://schemas.microsoft.com/office/drawing/2014/main" id="{196180A6-CAD6-D03F-DD02-4293047C7A9E}"/>
              </a:ext>
            </a:extLst>
          </p:cNvPr>
          <p:cNvSpPr txBox="1"/>
          <p:nvPr/>
        </p:nvSpPr>
        <p:spPr>
          <a:xfrm>
            <a:off x="28772995" y="28250690"/>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martor</a:t>
            </a:r>
          </a:p>
        </p:txBody>
      </p:sp>
      <p:sp>
        <p:nvSpPr>
          <p:cNvPr id="61" name="TextBox 60">
            <a:extLst>
              <a:ext uri="{FF2B5EF4-FFF2-40B4-BE49-F238E27FC236}">
                <a16:creationId xmlns:a16="http://schemas.microsoft.com/office/drawing/2014/main" id="{FC34C9E4-C0BF-FD35-DE38-E53B3E0243DC}"/>
              </a:ext>
            </a:extLst>
          </p:cNvPr>
          <p:cNvSpPr txBox="1"/>
          <p:nvPr/>
        </p:nvSpPr>
        <p:spPr>
          <a:xfrm>
            <a:off x="30953728" y="32692966"/>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14/5/22</a:t>
            </a:r>
          </a:p>
        </p:txBody>
      </p:sp>
      <p:sp>
        <p:nvSpPr>
          <p:cNvPr id="62" name="TextBox 61">
            <a:extLst>
              <a:ext uri="{FF2B5EF4-FFF2-40B4-BE49-F238E27FC236}">
                <a16:creationId xmlns:a16="http://schemas.microsoft.com/office/drawing/2014/main" id="{159EA182-944F-4B20-0283-22C9E1881366}"/>
              </a:ext>
            </a:extLst>
          </p:cNvPr>
          <p:cNvSpPr txBox="1"/>
          <p:nvPr/>
        </p:nvSpPr>
        <p:spPr>
          <a:xfrm>
            <a:off x="25946659" y="32669896"/>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89/8/3</a:t>
            </a:r>
          </a:p>
        </p:txBody>
      </p:sp>
      <p:sp>
        <p:nvSpPr>
          <p:cNvPr id="63" name="TextBox 62">
            <a:extLst>
              <a:ext uri="{FF2B5EF4-FFF2-40B4-BE49-F238E27FC236}">
                <a16:creationId xmlns:a16="http://schemas.microsoft.com/office/drawing/2014/main" id="{06E3C036-3E86-5717-621A-B2C25767BA4C}"/>
              </a:ext>
            </a:extLst>
          </p:cNvPr>
          <p:cNvSpPr txBox="1"/>
          <p:nvPr/>
        </p:nvSpPr>
        <p:spPr>
          <a:xfrm>
            <a:off x="31209916" y="28269300"/>
            <a:ext cx="1075330"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72/3/16</a:t>
            </a:r>
          </a:p>
        </p:txBody>
      </p:sp>
      <p:graphicFrame>
        <p:nvGraphicFramePr>
          <p:cNvPr id="65" name="Table 64">
            <a:extLst>
              <a:ext uri="{FF2B5EF4-FFF2-40B4-BE49-F238E27FC236}">
                <a16:creationId xmlns:a16="http://schemas.microsoft.com/office/drawing/2014/main" id="{E058B1D4-C54F-D35E-4DAE-E545016CFF7C}"/>
              </a:ext>
            </a:extLst>
          </p:cNvPr>
          <p:cNvGraphicFramePr>
            <a:graphicFrameLocks noGrp="1"/>
          </p:cNvGraphicFramePr>
          <p:nvPr>
            <p:extLst>
              <p:ext uri="{D42A27DB-BD31-4B8C-83A1-F6EECF244321}">
                <p14:modId xmlns:p14="http://schemas.microsoft.com/office/powerpoint/2010/main" val="4248655469"/>
              </p:ext>
            </p:extLst>
          </p:nvPr>
        </p:nvGraphicFramePr>
        <p:xfrm>
          <a:off x="22094998" y="28680600"/>
          <a:ext cx="4484925" cy="975360"/>
        </p:xfrm>
        <a:graphic>
          <a:graphicData uri="http://schemas.openxmlformats.org/drawingml/2006/table">
            <a:tbl>
              <a:tblPr firstRow="1" firstCol="1" bandRow="1">
                <a:tableStyleId>{5940675A-B579-460E-94D1-54222C63F5DA}</a:tableStyleId>
              </a:tblPr>
              <a:tblGrid>
                <a:gridCol w="2380552">
                  <a:extLst>
                    <a:ext uri="{9D8B030D-6E8A-4147-A177-3AD203B41FA5}">
                      <a16:colId xmlns:a16="http://schemas.microsoft.com/office/drawing/2014/main" val="4264804952"/>
                    </a:ext>
                  </a:extLst>
                </a:gridCol>
                <a:gridCol w="2104373">
                  <a:extLst>
                    <a:ext uri="{9D8B030D-6E8A-4147-A177-3AD203B41FA5}">
                      <a16:colId xmlns:a16="http://schemas.microsoft.com/office/drawing/2014/main" val="1701052174"/>
                    </a:ext>
                  </a:extLst>
                </a:gridCol>
              </a:tblGrid>
              <a:tr h="139065">
                <a:tc>
                  <a:txBody>
                    <a:bodyPr/>
                    <a:lstStyle/>
                    <a:p>
                      <a:pPr>
                        <a:buNone/>
                      </a:pPr>
                      <a:r>
                        <a:rPr lang="ro-RO" sz="1600">
                          <a:effectLst/>
                          <a:latin typeface="Arial" panose="020B0604020202020204" pitchFamily="34" charset="0"/>
                          <a:cs typeface="Arial" panose="020B0604020202020204" pitchFamily="34" charset="0"/>
                        </a:rPr>
                        <a:t>Fertilitate: 56%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a:effectLst/>
                          <a:latin typeface="Arial" panose="020B0604020202020204" pitchFamily="34" charset="0"/>
                          <a:cs typeface="Arial" panose="020B0604020202020204" pitchFamily="34" charset="0"/>
                        </a:rPr>
                        <a:t>Fertilitate: 79%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685318514"/>
                  </a:ext>
                </a:extLst>
              </a:tr>
              <a:tr h="155575">
                <a:tc>
                  <a:txBody>
                    <a:bodyPr/>
                    <a:lstStyle/>
                    <a:p>
                      <a:pPr>
                        <a:buNone/>
                      </a:pPr>
                      <a:r>
                        <a:rPr lang="ro-RO" sz="1600" dirty="0">
                          <a:effectLst/>
                          <a:latin typeface="Arial" panose="020B0604020202020204" pitchFamily="34" charset="0"/>
                          <a:cs typeface="Arial" panose="020B0604020202020204" pitchFamily="34" charset="0"/>
                        </a:rPr>
                        <a:t>Mărime: Mare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Mărime: Foarte mare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7579367"/>
                  </a:ext>
                </a:extLst>
              </a:tr>
              <a:tr h="139065">
                <a:tc>
                  <a:txBody>
                    <a:bodyPr/>
                    <a:lstStyle/>
                    <a:p>
                      <a:pPr>
                        <a:buNone/>
                      </a:pPr>
                      <a:r>
                        <a:rPr lang="ro-RO" sz="1600">
                          <a:effectLst/>
                          <a:latin typeface="Arial" panose="020B0604020202020204" pitchFamily="34" charset="0"/>
                          <a:cs typeface="Arial" panose="020B0604020202020204" pitchFamily="34" charset="0"/>
                        </a:rPr>
                        <a:t>Coacere: Târzie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a:effectLst/>
                          <a:latin typeface="Arial" panose="020B0604020202020204" pitchFamily="34" charset="0"/>
                          <a:cs typeface="Arial" panose="020B0604020202020204" pitchFamily="34" charset="0"/>
                        </a:rPr>
                        <a:t>Coacere: Medie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897120947"/>
                  </a:ext>
                </a:extLst>
              </a:tr>
              <a:tr h="159385">
                <a:tc>
                  <a:txBody>
                    <a:bodyPr/>
                    <a:lstStyle/>
                    <a:p>
                      <a:pPr>
                        <a:buNone/>
                      </a:pPr>
                      <a:r>
                        <a:rPr lang="ro-RO" sz="1600" dirty="0">
                          <a:effectLst/>
                          <a:latin typeface="Arial" panose="020B0604020202020204" pitchFamily="34" charset="0"/>
                          <a:cs typeface="Arial" panose="020B0604020202020204" pitchFamily="34" charset="0"/>
                        </a:rPr>
                        <a:t>Producție: 19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Producție: 24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44641807"/>
                  </a:ext>
                </a:extLst>
              </a:tr>
            </a:tbl>
          </a:graphicData>
        </a:graphic>
      </p:graphicFrame>
      <p:graphicFrame>
        <p:nvGraphicFramePr>
          <p:cNvPr id="66" name="Table 65">
            <a:extLst>
              <a:ext uri="{FF2B5EF4-FFF2-40B4-BE49-F238E27FC236}">
                <a16:creationId xmlns:a16="http://schemas.microsoft.com/office/drawing/2014/main" id="{7D9C47F7-473D-E745-D262-48E9F49589AF}"/>
              </a:ext>
            </a:extLst>
          </p:cNvPr>
          <p:cNvGraphicFramePr>
            <a:graphicFrameLocks noGrp="1"/>
          </p:cNvGraphicFramePr>
          <p:nvPr>
            <p:extLst>
              <p:ext uri="{D42A27DB-BD31-4B8C-83A1-F6EECF244321}">
                <p14:modId xmlns:p14="http://schemas.microsoft.com/office/powerpoint/2010/main" val="893433273"/>
              </p:ext>
            </p:extLst>
          </p:nvPr>
        </p:nvGraphicFramePr>
        <p:xfrm>
          <a:off x="27452037" y="28737748"/>
          <a:ext cx="4673263" cy="975360"/>
        </p:xfrm>
        <a:graphic>
          <a:graphicData uri="http://schemas.openxmlformats.org/drawingml/2006/table">
            <a:tbl>
              <a:tblPr firstRow="1" firstCol="1" bandRow="1">
                <a:tableStyleId>{5940675A-B579-460E-94D1-54222C63F5DA}</a:tableStyleId>
              </a:tblPr>
              <a:tblGrid>
                <a:gridCol w="2302864">
                  <a:extLst>
                    <a:ext uri="{9D8B030D-6E8A-4147-A177-3AD203B41FA5}">
                      <a16:colId xmlns:a16="http://schemas.microsoft.com/office/drawing/2014/main" val="3199759"/>
                    </a:ext>
                  </a:extLst>
                </a:gridCol>
                <a:gridCol w="2370399">
                  <a:extLst>
                    <a:ext uri="{9D8B030D-6E8A-4147-A177-3AD203B41FA5}">
                      <a16:colId xmlns:a16="http://schemas.microsoft.com/office/drawing/2014/main" val="4285644869"/>
                    </a:ext>
                  </a:extLst>
                </a:gridCol>
              </a:tblGrid>
              <a:tr h="139065">
                <a:tc>
                  <a:txBody>
                    <a:bodyPr/>
                    <a:lstStyle/>
                    <a:p>
                      <a:pPr>
                        <a:buNone/>
                      </a:pPr>
                      <a:r>
                        <a:rPr lang="ro-RO" sz="1600" dirty="0">
                          <a:effectLst/>
                          <a:latin typeface="Arial" panose="020B0604020202020204" pitchFamily="34" charset="0"/>
                          <a:cs typeface="Arial" panose="020B0604020202020204" pitchFamily="34" charset="0"/>
                        </a:rPr>
                        <a:t>Fertilitate: 40–50%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Fertilitate: 80%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6465273"/>
                  </a:ext>
                </a:extLst>
              </a:tr>
              <a:tr h="155575">
                <a:tc>
                  <a:txBody>
                    <a:bodyPr/>
                    <a:lstStyle/>
                    <a:p>
                      <a:pPr>
                        <a:buNone/>
                      </a:pPr>
                      <a:r>
                        <a:rPr lang="ro-RO" sz="1600" dirty="0">
                          <a:effectLst/>
                          <a:latin typeface="Arial" panose="020B0604020202020204" pitchFamily="34" charset="0"/>
                          <a:cs typeface="Arial" panose="020B0604020202020204" pitchFamily="34" charset="0"/>
                        </a:rPr>
                        <a:t>Mărime: Mare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Mărime: Foarte mare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70858746"/>
                  </a:ext>
                </a:extLst>
              </a:tr>
              <a:tr h="139065">
                <a:tc>
                  <a:txBody>
                    <a:bodyPr/>
                    <a:lstStyle/>
                    <a:p>
                      <a:pPr>
                        <a:buNone/>
                      </a:pPr>
                      <a:r>
                        <a:rPr lang="ro-RO" sz="1600">
                          <a:effectLst/>
                          <a:latin typeface="Arial" panose="020B0604020202020204" pitchFamily="34" charset="0"/>
                          <a:cs typeface="Arial" panose="020B0604020202020204" pitchFamily="34" charset="0"/>
                        </a:rPr>
                        <a:t>Coacere: Foarte târzie</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Coacere: Târzie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30307065"/>
                  </a:ext>
                </a:extLst>
              </a:tr>
              <a:tr h="159385">
                <a:tc>
                  <a:txBody>
                    <a:bodyPr/>
                    <a:lstStyle/>
                    <a:p>
                      <a:pPr>
                        <a:buNone/>
                      </a:pPr>
                      <a:r>
                        <a:rPr lang="ro-RO" sz="1600">
                          <a:effectLst/>
                          <a:latin typeface="Arial" panose="020B0604020202020204" pitchFamily="34" charset="0"/>
                          <a:cs typeface="Arial" panose="020B0604020202020204" pitchFamily="34" charset="0"/>
                        </a:rPr>
                        <a:t>Producție: 20 t/ha</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Producție: 35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55752713"/>
                  </a:ext>
                </a:extLst>
              </a:tr>
            </a:tbl>
          </a:graphicData>
        </a:graphic>
      </p:graphicFrame>
      <p:graphicFrame>
        <p:nvGraphicFramePr>
          <p:cNvPr id="67" name="Table 66">
            <a:extLst>
              <a:ext uri="{FF2B5EF4-FFF2-40B4-BE49-F238E27FC236}">
                <a16:creationId xmlns:a16="http://schemas.microsoft.com/office/drawing/2014/main" id="{6E49466A-22BD-DB4D-EF93-658B8B3F9137}"/>
              </a:ext>
            </a:extLst>
          </p:cNvPr>
          <p:cNvGraphicFramePr>
            <a:graphicFrameLocks noGrp="1"/>
          </p:cNvGraphicFramePr>
          <p:nvPr>
            <p:extLst>
              <p:ext uri="{D42A27DB-BD31-4B8C-83A1-F6EECF244321}">
                <p14:modId xmlns:p14="http://schemas.microsoft.com/office/powerpoint/2010/main" val="3859832287"/>
              </p:ext>
            </p:extLst>
          </p:nvPr>
        </p:nvGraphicFramePr>
        <p:xfrm>
          <a:off x="21934722" y="33215858"/>
          <a:ext cx="4484925" cy="1035376"/>
        </p:xfrm>
        <a:graphic>
          <a:graphicData uri="http://schemas.openxmlformats.org/drawingml/2006/table">
            <a:tbl>
              <a:tblPr firstRow="1" firstCol="1" bandRow="1">
                <a:tableStyleId>{5940675A-B579-460E-94D1-54222C63F5DA}</a:tableStyleId>
              </a:tblPr>
              <a:tblGrid>
                <a:gridCol w="2380552">
                  <a:extLst>
                    <a:ext uri="{9D8B030D-6E8A-4147-A177-3AD203B41FA5}">
                      <a16:colId xmlns:a16="http://schemas.microsoft.com/office/drawing/2014/main" val="2850795575"/>
                    </a:ext>
                  </a:extLst>
                </a:gridCol>
                <a:gridCol w="2104373">
                  <a:extLst>
                    <a:ext uri="{9D8B030D-6E8A-4147-A177-3AD203B41FA5}">
                      <a16:colId xmlns:a16="http://schemas.microsoft.com/office/drawing/2014/main" val="1458682338"/>
                    </a:ext>
                  </a:extLst>
                </a:gridCol>
              </a:tblGrid>
              <a:tr h="139065">
                <a:tc>
                  <a:txBody>
                    <a:bodyPr/>
                    <a:lstStyle/>
                    <a:p>
                      <a:pPr>
                        <a:buNone/>
                      </a:pPr>
                      <a:r>
                        <a:rPr lang="ro-RO" sz="1600" dirty="0">
                          <a:effectLst/>
                          <a:latin typeface="Arial" panose="020B0604020202020204" pitchFamily="34" charset="0"/>
                          <a:cs typeface="Arial" panose="020B0604020202020204" pitchFamily="34" charset="0"/>
                        </a:rPr>
                        <a:t>Fertilitate: 65–70%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a:effectLst/>
                          <a:latin typeface="Arial" panose="020B0604020202020204" pitchFamily="34" charset="0"/>
                          <a:cs typeface="Arial" panose="020B0604020202020204" pitchFamily="34" charset="0"/>
                        </a:rPr>
                        <a:t>Fertilitate: 76%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374937"/>
                  </a:ext>
                </a:extLst>
              </a:tr>
              <a:tr h="268931">
                <a:tc>
                  <a:txBody>
                    <a:bodyPr/>
                    <a:lstStyle/>
                    <a:p>
                      <a:pPr>
                        <a:buNone/>
                      </a:pPr>
                      <a:r>
                        <a:rPr lang="ro-RO" sz="1600" dirty="0">
                          <a:effectLst/>
                          <a:latin typeface="Arial" panose="020B0604020202020204" pitchFamily="34" charset="0"/>
                          <a:cs typeface="Arial" panose="020B0604020202020204" pitchFamily="34" charset="0"/>
                        </a:rPr>
                        <a:t>Mărime: Mare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Mărime: Foarte mare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08676535"/>
                  </a:ext>
                </a:extLst>
              </a:tr>
              <a:tr h="139065">
                <a:tc>
                  <a:txBody>
                    <a:bodyPr/>
                    <a:lstStyle/>
                    <a:p>
                      <a:pPr>
                        <a:buNone/>
                      </a:pPr>
                      <a:r>
                        <a:rPr lang="ro-RO" sz="1600" dirty="0">
                          <a:effectLst/>
                          <a:latin typeface="Arial" panose="020B0604020202020204" pitchFamily="34" charset="0"/>
                          <a:cs typeface="Arial" panose="020B0604020202020204" pitchFamily="34" charset="0"/>
                        </a:rPr>
                        <a:t>Coacere: Foarte târzie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Coacere: Medie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928496267"/>
                  </a:ext>
                </a:extLst>
              </a:tr>
              <a:tr h="278765">
                <a:tc>
                  <a:txBody>
                    <a:bodyPr/>
                    <a:lstStyle/>
                    <a:p>
                      <a:pPr>
                        <a:buNone/>
                      </a:pPr>
                      <a:r>
                        <a:rPr lang="ro-RO" sz="1600">
                          <a:effectLst/>
                          <a:latin typeface="Arial" panose="020B0604020202020204" pitchFamily="34" charset="0"/>
                          <a:cs typeface="Arial" panose="020B0604020202020204" pitchFamily="34" charset="0"/>
                        </a:rPr>
                        <a:t>Producție: 20 t/ha</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Producție: 27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362044606"/>
                  </a:ext>
                </a:extLst>
              </a:tr>
            </a:tbl>
          </a:graphicData>
        </a:graphic>
      </p:graphicFrame>
      <p:graphicFrame>
        <p:nvGraphicFramePr>
          <p:cNvPr id="68" name="Table 67">
            <a:extLst>
              <a:ext uri="{FF2B5EF4-FFF2-40B4-BE49-F238E27FC236}">
                <a16:creationId xmlns:a16="http://schemas.microsoft.com/office/drawing/2014/main" id="{3F7F1381-AFE1-499C-99E8-FF7AEAA1EF24}"/>
              </a:ext>
            </a:extLst>
          </p:cNvPr>
          <p:cNvGraphicFramePr>
            <a:graphicFrameLocks noGrp="1"/>
          </p:cNvGraphicFramePr>
          <p:nvPr>
            <p:extLst>
              <p:ext uri="{D42A27DB-BD31-4B8C-83A1-F6EECF244321}">
                <p14:modId xmlns:p14="http://schemas.microsoft.com/office/powerpoint/2010/main" val="893378136"/>
              </p:ext>
            </p:extLst>
          </p:nvPr>
        </p:nvGraphicFramePr>
        <p:xfrm>
          <a:off x="27452038" y="33284931"/>
          <a:ext cx="4673263" cy="1035376"/>
        </p:xfrm>
        <a:graphic>
          <a:graphicData uri="http://schemas.openxmlformats.org/drawingml/2006/table">
            <a:tbl>
              <a:tblPr firstRow="1" firstCol="1" bandRow="1">
                <a:tableStyleId>{5940675A-B579-460E-94D1-54222C63F5DA}</a:tableStyleId>
              </a:tblPr>
              <a:tblGrid>
                <a:gridCol w="2302864">
                  <a:extLst>
                    <a:ext uri="{9D8B030D-6E8A-4147-A177-3AD203B41FA5}">
                      <a16:colId xmlns:a16="http://schemas.microsoft.com/office/drawing/2014/main" val="4289146407"/>
                    </a:ext>
                  </a:extLst>
                </a:gridCol>
                <a:gridCol w="2370399">
                  <a:extLst>
                    <a:ext uri="{9D8B030D-6E8A-4147-A177-3AD203B41FA5}">
                      <a16:colId xmlns:a16="http://schemas.microsoft.com/office/drawing/2014/main" val="4134840296"/>
                    </a:ext>
                  </a:extLst>
                </a:gridCol>
              </a:tblGrid>
              <a:tr h="139065">
                <a:tc>
                  <a:txBody>
                    <a:bodyPr/>
                    <a:lstStyle/>
                    <a:p>
                      <a:pPr>
                        <a:buNone/>
                      </a:pPr>
                      <a:r>
                        <a:rPr lang="ro-RO" sz="1600" dirty="0">
                          <a:effectLst/>
                          <a:latin typeface="Arial" panose="020B0604020202020204" pitchFamily="34" charset="0"/>
                          <a:cs typeface="Arial" panose="020B0604020202020204" pitchFamily="34" charset="0"/>
                        </a:rPr>
                        <a:t>Fertilitate: 60–70%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Fertilitate: 87%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061359921"/>
                  </a:ext>
                </a:extLst>
              </a:tr>
              <a:tr h="268931">
                <a:tc>
                  <a:txBody>
                    <a:bodyPr/>
                    <a:lstStyle/>
                    <a:p>
                      <a:pPr>
                        <a:buNone/>
                      </a:pPr>
                      <a:r>
                        <a:rPr lang="ro-RO" sz="1600">
                          <a:effectLst/>
                          <a:latin typeface="Arial" panose="020B0604020202020204" pitchFamily="34" charset="0"/>
                          <a:cs typeface="Arial" panose="020B0604020202020204" pitchFamily="34" charset="0"/>
                        </a:rPr>
                        <a:t>Mărime: Medie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Mărime: Mare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84802180"/>
                  </a:ext>
                </a:extLst>
              </a:tr>
              <a:tr h="139065">
                <a:tc>
                  <a:txBody>
                    <a:bodyPr/>
                    <a:lstStyle/>
                    <a:p>
                      <a:pPr>
                        <a:buNone/>
                      </a:pPr>
                      <a:r>
                        <a:rPr lang="ro-RO" sz="1600" dirty="0">
                          <a:effectLst/>
                          <a:latin typeface="Arial" panose="020B0604020202020204" pitchFamily="34" charset="0"/>
                          <a:cs typeface="Arial" panose="020B0604020202020204" pitchFamily="34" charset="0"/>
                        </a:rPr>
                        <a:t>Coacere: Târzie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Coacere: Medie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91442648"/>
                  </a:ext>
                </a:extLst>
              </a:tr>
              <a:tr h="278765">
                <a:tc>
                  <a:txBody>
                    <a:bodyPr/>
                    <a:lstStyle/>
                    <a:p>
                      <a:pPr>
                        <a:buNone/>
                      </a:pPr>
                      <a:r>
                        <a:rPr lang="ro-RO" sz="1600" dirty="0">
                          <a:effectLst/>
                          <a:latin typeface="Arial" panose="020B0604020202020204" pitchFamily="34" charset="0"/>
                          <a:cs typeface="Arial" panose="020B0604020202020204" pitchFamily="34" charset="0"/>
                        </a:rPr>
                        <a:t>Producție: 11–14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a:effectLst/>
                          <a:latin typeface="Arial" panose="020B0604020202020204" pitchFamily="34" charset="0"/>
                          <a:cs typeface="Arial" panose="020B0604020202020204" pitchFamily="34" charset="0"/>
                        </a:rPr>
                        <a:t>Producție: 20–25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63684437"/>
                  </a:ext>
                </a:extLst>
              </a:tr>
            </a:tbl>
          </a:graphicData>
        </a:graphic>
      </p:graphicFrame>
      <p:sp>
        <p:nvSpPr>
          <p:cNvPr id="71" name="TextBox 70">
            <a:extLst>
              <a:ext uri="{FF2B5EF4-FFF2-40B4-BE49-F238E27FC236}">
                <a16:creationId xmlns:a16="http://schemas.microsoft.com/office/drawing/2014/main" id="{E0034A42-5279-5EAC-E79B-1BA674CB8ABD}"/>
              </a:ext>
            </a:extLst>
          </p:cNvPr>
          <p:cNvSpPr txBox="1"/>
          <p:nvPr/>
        </p:nvSpPr>
        <p:spPr>
          <a:xfrm>
            <a:off x="22230332" y="29715943"/>
            <a:ext cx="3825276" cy="461665"/>
          </a:xfrm>
          <a:prstGeom prst="rect">
            <a:avLst/>
          </a:prstGeom>
          <a:noFill/>
        </p:spPr>
        <p:txBody>
          <a:bodyPr wrap="square">
            <a:spAutoFit/>
          </a:bodyPr>
          <a:lstStyle/>
          <a:p>
            <a:pPr algn="ctr">
              <a:buNone/>
            </a:pPr>
            <a:r>
              <a:rPr lang="ro-RO" sz="2400" dirty="0">
                <a:effectLst/>
                <a:latin typeface="Arial" panose="020B0604020202020204" pitchFamily="34" charset="0"/>
                <a:cs typeface="Arial" panose="020B0604020202020204" pitchFamily="34" charset="0"/>
              </a:rPr>
              <a:t>Soiul </a:t>
            </a:r>
            <a:r>
              <a:rPr lang="ro-RO" sz="2400" dirty="0">
                <a:latin typeface="Arial" panose="020B0604020202020204" pitchFamily="34" charset="0"/>
                <a:cs typeface="Arial" panose="020B0604020202020204" pitchFamily="34" charset="0"/>
              </a:rPr>
              <a:t>'</a:t>
            </a:r>
            <a:r>
              <a:rPr lang="ro-RO" sz="2400" dirty="0">
                <a:effectLst/>
                <a:latin typeface="Arial" panose="020B0604020202020204" pitchFamily="34" charset="0"/>
                <a:cs typeface="Arial" panose="020B0604020202020204" pitchFamily="34" charset="0"/>
              </a:rPr>
              <a:t>Moldova'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2" name="TextBox 71">
            <a:extLst>
              <a:ext uri="{FF2B5EF4-FFF2-40B4-BE49-F238E27FC236}">
                <a16:creationId xmlns:a16="http://schemas.microsoft.com/office/drawing/2014/main" id="{FA4B7C76-5BCA-5628-28B8-6F068B9763FA}"/>
              </a:ext>
            </a:extLst>
          </p:cNvPr>
          <p:cNvSpPr txBox="1"/>
          <p:nvPr/>
        </p:nvSpPr>
        <p:spPr>
          <a:xfrm>
            <a:off x="27598774" y="29732556"/>
            <a:ext cx="3825276" cy="461665"/>
          </a:xfrm>
          <a:prstGeom prst="rect">
            <a:avLst/>
          </a:prstGeom>
          <a:noFill/>
        </p:spPr>
        <p:txBody>
          <a:bodyPr wrap="square">
            <a:spAutoFit/>
          </a:bodyPr>
          <a:lstStyle/>
          <a:p>
            <a:pPr algn="ctr">
              <a:buNone/>
            </a:pPr>
            <a:r>
              <a:rPr lang="ro-RO" sz="2400" dirty="0">
                <a:effectLst/>
                <a:latin typeface="Arial" panose="020B0604020202020204" pitchFamily="34" charset="0"/>
                <a:cs typeface="Arial" panose="020B0604020202020204" pitchFamily="34" charset="0"/>
              </a:rPr>
              <a:t>Soiul </a:t>
            </a:r>
            <a:r>
              <a:rPr lang="ro-RO" sz="2400" dirty="0">
                <a:latin typeface="Arial" panose="020B0604020202020204" pitchFamily="34" charset="0"/>
                <a:cs typeface="Arial" panose="020B0604020202020204" pitchFamily="34" charset="0"/>
              </a:rPr>
              <a:t>'</a:t>
            </a:r>
            <a:r>
              <a:rPr lang="ro-RO" sz="2400" dirty="0">
                <a:effectLst/>
                <a:latin typeface="Arial" panose="020B0604020202020204" pitchFamily="34" charset="0"/>
                <a:cs typeface="Arial" panose="020B0604020202020204" pitchFamily="34" charset="0"/>
              </a:rPr>
              <a:t>Coarnă neagră'</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ro-RO" sz="6000" b="1">
                <a:latin typeface="Arial" panose="020B0604020202020204" pitchFamily="34" charset="0"/>
                <a:cs typeface="Arial" panose="020B0604020202020204" pitchFamily="34" charset="0"/>
              </a:rPr>
              <a:t>Results regarding the performance of certain clonal elites for table grapes cultivated under the conditions of the Murfatlar vineyard</a:t>
            </a:r>
            <a:endParaRPr lang="en-US" sz="6000" b="1" dirty="0">
              <a:solidFill>
                <a:srgbClr val="FF0000"/>
              </a:solidFill>
              <a:latin typeface="Arial" panose="020B0604020202020204" pitchFamily="34" charset="0"/>
              <a:ea typeface="Arial" charset="0"/>
              <a:cs typeface="Arial" panose="020B0604020202020204" pitchFamily="34" charset="0"/>
            </a:endParaRP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ro-RO" sz="3600" b="1">
                <a:latin typeface="Arial" panose="020B0604020202020204" pitchFamily="34" charset="0"/>
                <a:cs typeface="Arial" panose="020B0604020202020204" pitchFamily="34" charset="0"/>
              </a:rPr>
              <a:t>TĂNASE Anamaria, RANCA Aurora, ENE Sergiu-Ayar,  ARTEM Victoria, DINA Ionica, COSMA Traian-Ștefan</a:t>
            </a:r>
            <a:endParaRPr lang="ro-RO" sz="3600" b="1" i="1" dirty="0">
              <a:solidFill>
                <a:srgbClr val="FF0000"/>
              </a:solidFill>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1891896" y="9513989"/>
            <a:ext cx="28776842" cy="1323439"/>
          </a:xfrm>
          <a:prstGeom prst="rect">
            <a:avLst/>
          </a:prstGeom>
          <a:noFill/>
        </p:spPr>
        <p:txBody>
          <a:bodyPr wrap="square" rtlCol="0">
            <a:spAutoFit/>
          </a:bodyPr>
          <a:lstStyle/>
          <a:p>
            <a:r>
              <a:rPr lang="ro-RO" sz="4000" b="1">
                <a:latin typeface="Arial" charset="0"/>
                <a:ea typeface="Arial" charset="0"/>
                <a:cs typeface="Arial" charset="0"/>
              </a:rPr>
              <a:t>INTRODUCTION</a:t>
            </a:r>
            <a:r>
              <a:rPr lang="en-US" sz="4000" b="1">
                <a:latin typeface="Arial" charset="0"/>
                <a:ea typeface="Arial" charset="0"/>
                <a:cs typeface="Arial" charset="0"/>
              </a:rPr>
              <a:t> </a:t>
            </a:r>
            <a:endParaRPr lang="ro-RO" sz="4000" b="1">
              <a:latin typeface="Arial" charset="0"/>
              <a:ea typeface="Arial" charset="0"/>
              <a:cs typeface="Arial" charset="0"/>
            </a:endParaRPr>
          </a:p>
          <a:p>
            <a:endParaRPr lang="ro-RO" sz="4000" b="1">
              <a:latin typeface="Arial" charset="0"/>
              <a:ea typeface="Arial" charset="0"/>
              <a:cs typeface="Arial" charset="0"/>
            </a:endParaRPr>
          </a:p>
        </p:txBody>
      </p:sp>
      <p:sp>
        <p:nvSpPr>
          <p:cNvPr id="21" name="TextBox 20"/>
          <p:cNvSpPr txBox="1"/>
          <p:nvPr/>
        </p:nvSpPr>
        <p:spPr>
          <a:xfrm>
            <a:off x="1980664" y="11984354"/>
            <a:ext cx="28150388" cy="707886"/>
          </a:xfrm>
          <a:prstGeom prst="rect">
            <a:avLst/>
          </a:prstGeom>
          <a:noFill/>
        </p:spPr>
        <p:txBody>
          <a:bodyPr wrap="square" rtlCol="0">
            <a:spAutoFit/>
          </a:bodyPr>
          <a:lstStyle/>
          <a:p>
            <a:r>
              <a:rPr lang="ro-RO" sz="4000" b="1" dirty="0">
                <a:latin typeface="Arial" charset="0"/>
                <a:ea typeface="Arial" charset="0"/>
                <a:cs typeface="Arial" charset="0"/>
              </a:rPr>
              <a:t>MATERIAL AND METHODS</a:t>
            </a:r>
            <a:endParaRPr lang="ro-RO" sz="3600" b="1" dirty="0">
              <a:solidFill>
                <a:srgbClr val="FF0000"/>
              </a:solidFill>
              <a:latin typeface="Arial" charset="0"/>
              <a:ea typeface="Arial" charset="0"/>
              <a:cs typeface="Arial" charset="0"/>
            </a:endParaRPr>
          </a:p>
        </p:txBody>
      </p:sp>
      <p:sp>
        <p:nvSpPr>
          <p:cNvPr id="22" name="TextBox 21"/>
          <p:cNvSpPr txBox="1"/>
          <p:nvPr/>
        </p:nvSpPr>
        <p:spPr>
          <a:xfrm>
            <a:off x="1980664" y="16272584"/>
            <a:ext cx="29349293" cy="707886"/>
          </a:xfrm>
          <a:prstGeom prst="rect">
            <a:avLst/>
          </a:prstGeom>
          <a:noFill/>
        </p:spPr>
        <p:txBody>
          <a:bodyPr wrap="square" rtlCol="0">
            <a:spAutoFit/>
          </a:bodyPr>
          <a:lstStyle/>
          <a:p>
            <a:r>
              <a:rPr lang="ro-RO" sz="4000" b="1" dirty="0">
                <a:latin typeface="Arial" charset="0"/>
                <a:ea typeface="Arial" charset="0"/>
                <a:cs typeface="Arial" charset="0"/>
              </a:rPr>
              <a:t>RESULTS AND DISCUSSIONS</a:t>
            </a:r>
            <a:endParaRPr lang="ro-RO" sz="4000" b="1" dirty="0">
              <a:solidFill>
                <a:srgbClr val="FF0000"/>
              </a:solidFill>
              <a:latin typeface="Arial" charset="0"/>
              <a:ea typeface="Arial" charset="0"/>
              <a:cs typeface="Arial" charset="0"/>
            </a:endParaRPr>
          </a:p>
        </p:txBody>
      </p:sp>
      <p:sp>
        <p:nvSpPr>
          <p:cNvPr id="23" name="TextBox 22"/>
          <p:cNvSpPr txBox="1"/>
          <p:nvPr/>
        </p:nvSpPr>
        <p:spPr>
          <a:xfrm>
            <a:off x="2069432" y="34024326"/>
            <a:ext cx="28359198" cy="707886"/>
          </a:xfrm>
          <a:prstGeom prst="rect">
            <a:avLst/>
          </a:prstGeom>
          <a:noFill/>
        </p:spPr>
        <p:txBody>
          <a:bodyPr wrap="square" rtlCol="0">
            <a:spAutoFit/>
          </a:bodyPr>
          <a:lstStyle/>
          <a:p>
            <a:r>
              <a:rPr lang="ro-RO" sz="4000" b="1" dirty="0">
                <a:latin typeface="Arial" charset="0"/>
                <a:ea typeface="Arial" charset="0"/>
                <a:cs typeface="Arial" charset="0"/>
              </a:rPr>
              <a:t>CONCLUSIONS</a:t>
            </a:r>
            <a:endParaRPr lang="ro-RO" sz="4000" b="1"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69432" y="37905281"/>
            <a:ext cx="28036419" cy="730656"/>
          </a:xfrm>
          <a:prstGeom prst="rect">
            <a:avLst/>
          </a:prstGeom>
          <a:noFill/>
        </p:spPr>
        <p:txBody>
          <a:bodyPr wrap="square" rtlCol="0">
            <a:spAutoFit/>
          </a:bodyPr>
          <a:lstStyle/>
          <a:p>
            <a:r>
              <a:rPr lang="ro-RO" sz="4000" b="1" noProof="1">
                <a:latin typeface="Arial" charset="0"/>
                <a:ea typeface="Arial" charset="0"/>
                <a:cs typeface="Arial" charset="0"/>
              </a:rPr>
              <a:t>REFERENCES</a:t>
            </a:r>
            <a:endParaRPr lang="ro-RO" sz="3200" b="1" noProof="1">
              <a:solidFill>
                <a:srgbClr val="FF0000"/>
              </a:solidFill>
              <a:latin typeface="Arial" charset="0"/>
              <a:ea typeface="Arial" charset="0"/>
              <a:cs typeface="Arial"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3" name="TextBox 2">
            <a:extLst>
              <a:ext uri="{FF2B5EF4-FFF2-40B4-BE49-F238E27FC236}">
                <a16:creationId xmlns:a16="http://schemas.microsoft.com/office/drawing/2014/main" id="{A271DBE1-1820-3743-D11B-04DAD1641836}"/>
              </a:ext>
            </a:extLst>
          </p:cNvPr>
          <p:cNvSpPr txBox="1"/>
          <p:nvPr/>
        </p:nvSpPr>
        <p:spPr>
          <a:xfrm>
            <a:off x="1891897" y="10110762"/>
            <a:ext cx="29318020" cy="1569660"/>
          </a:xfrm>
          <a:prstGeom prst="rect">
            <a:avLst/>
          </a:prstGeom>
          <a:noFill/>
        </p:spPr>
        <p:txBody>
          <a:bodyPr wrap="square">
            <a:spAutoFit/>
          </a:bodyPr>
          <a:lstStyle/>
          <a:p>
            <a:pPr algn="just" defTabSz="528638"/>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High-quality planting material is essential for stable </a:t>
            </a:r>
            <a:r>
              <a:rPr lang="ro-RO" sz="3200" dirty="0" err="1">
                <a:latin typeface="Arial" panose="020B0604020202020204" pitchFamily="34" charset="0"/>
                <a:cs typeface="Arial" panose="020B0604020202020204" pitchFamily="34" charset="0"/>
              </a:rPr>
              <a:t>and</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high</a:t>
            </a:r>
            <a:r>
              <a:rPr lang="ro-RO" sz="3200" dirty="0">
                <a:latin typeface="Arial" panose="020B0604020202020204" pitchFamily="34" charset="0"/>
                <a:cs typeface="Arial" panose="020B0604020202020204" pitchFamily="34" charset="0"/>
              </a:rPr>
              <a:t>-quality </a:t>
            </a:r>
            <a:r>
              <a:rPr lang="en-US" sz="3200" dirty="0">
                <a:latin typeface="Arial" panose="020B0604020202020204" pitchFamily="34" charset="0"/>
                <a:cs typeface="Arial" panose="020B0604020202020204" pitchFamily="34" charset="0"/>
              </a:rPr>
              <a:t>table grape production. In the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 vineyard, clonal selection </a:t>
            </a:r>
            <a:r>
              <a:rPr lang="ro-RO" sz="3200" dirty="0" err="1">
                <a:latin typeface="Arial" panose="020B0604020202020204" pitchFamily="34" charset="0"/>
                <a:cs typeface="Arial" panose="020B0604020202020204" pitchFamily="34" charset="0"/>
              </a:rPr>
              <a:t>aims</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to</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ensure</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production</a:t>
            </a:r>
            <a:r>
              <a:rPr lang="en-US" sz="3200" dirty="0">
                <a:latin typeface="Arial" panose="020B0604020202020204" pitchFamily="34" charset="0"/>
                <a:cs typeface="Arial" panose="020B0604020202020204" pitchFamily="34" charset="0"/>
              </a:rPr>
              <a:t> uniformity, berry size, sugar content, and stress tolerance without altering varietal identity. This study evaluates the performance of table grape clones under local pedoclimatic conditions and their role in modernizing regional viticulture.</a:t>
            </a:r>
            <a:endParaRPr lang="ro-RO" sz="3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AD594F-D8F1-B72B-BDA4-C2FB61DF7C1F}"/>
                  </a:ext>
                </a:extLst>
              </p:cNvPr>
              <p:cNvSpPr txBox="1"/>
              <p:nvPr/>
            </p:nvSpPr>
            <p:spPr>
              <a:xfrm>
                <a:off x="1891898" y="12622140"/>
                <a:ext cx="29318018" cy="3971897"/>
              </a:xfrm>
              <a:prstGeom prst="rect">
                <a:avLst/>
              </a:prstGeom>
              <a:noFill/>
            </p:spPr>
            <p:txBody>
              <a:bodyPr wrap="square">
                <a:spAutoFit/>
              </a:bodyPr>
              <a:lstStyle/>
              <a:p>
                <a:pPr algn="just" defTabSz="528638"/>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 study was conducted at Research </a:t>
                </a:r>
                <a:r>
                  <a:rPr lang="ro-RO" sz="3200" dirty="0" err="1">
                    <a:latin typeface="Arial" panose="020B0604020202020204" pitchFamily="34" charset="0"/>
                    <a:cs typeface="Arial" panose="020B0604020202020204" pitchFamily="34" charset="0"/>
                  </a:rPr>
                  <a:t>and</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Development</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Station for Viticulture and Oenology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 between 2019–2024 on the varieties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'Moldova', and '</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 Three clonal elites of each variety were compared with the control. Phenological observations included monitoring budburst, flowering, </a:t>
                </a:r>
                <a:r>
                  <a:rPr lang="en-US" sz="3200" dirty="0" err="1">
                    <a:latin typeface="Arial" panose="020B0604020202020204" pitchFamily="34" charset="0"/>
                    <a:cs typeface="Arial" panose="020B0604020202020204" pitchFamily="34" charset="0"/>
                  </a:rPr>
                  <a:t>veraison</a:t>
                </a:r>
                <a:r>
                  <a:rPr lang="en-US" sz="3200" dirty="0">
                    <a:latin typeface="Arial" panose="020B0604020202020204" pitchFamily="34" charset="0"/>
                    <a:cs typeface="Arial" panose="020B0604020202020204" pitchFamily="34" charset="0"/>
                  </a:rPr>
                  <a:t>, and ripening stages to identify differences from the control variety. Evaluated traits included Relative Fertility Coefficient (RFC), Absolute Fertility Coefficient (AFC), Relative Productivity Index (RPI), and Absolute Productivity Index (API). Statistical analysis was performed using ANOVA and the Least Significant Difference (LSD) test:</a:t>
                </a:r>
                <a:endParaRPr lang="ro-RO" sz="32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𝐿𝑆𝐷</m:t>
                      </m:r>
                      <m:r>
                        <a:rPr lang="en-US" sz="3200">
                          <a:latin typeface="Cambria Math" panose="02040503050406030204" pitchFamily="18" charset="0"/>
                        </a:rPr>
                        <m:t>=</m:t>
                      </m:r>
                      <m:sSub>
                        <m:sSubPr>
                          <m:ctrlPr>
                            <a:rPr lang="ar-AE" sz="3200" i="1">
                              <a:latin typeface="Cambria Math" panose="02040503050406030204" pitchFamily="18" charset="0"/>
                            </a:rPr>
                          </m:ctrlPr>
                        </m:sSubPr>
                        <m:e>
                          <m:r>
                            <a:rPr lang="ar-AE" sz="3200" i="1">
                              <a:latin typeface="Cambria Math" panose="02040503050406030204" pitchFamily="18" charset="0"/>
                            </a:rPr>
                            <m:t>𝑡</m:t>
                          </m:r>
                        </m:e>
                        <m:sub>
                          <m:r>
                            <a:rPr lang="ar-AE" sz="3200" i="1">
                              <a:latin typeface="Cambria Math" panose="02040503050406030204" pitchFamily="18" charset="0"/>
                            </a:rPr>
                            <m:t>𝛼</m:t>
                          </m:r>
                          <m:r>
                            <a:rPr lang="ar-AE" sz="3200">
                              <a:latin typeface="Cambria Math" panose="02040503050406030204" pitchFamily="18" charset="0"/>
                            </a:rPr>
                            <m:t>,</m:t>
                          </m:r>
                          <m:r>
                            <a:rPr lang="ar-AE" sz="3200" i="1">
                              <a:latin typeface="Cambria Math" panose="02040503050406030204" pitchFamily="18" charset="0"/>
                            </a:rPr>
                            <m:t>𝑑𝑓</m:t>
                          </m:r>
                        </m:sub>
                      </m:sSub>
                      <m:r>
                        <a:rPr lang="ar-AE" sz="3200">
                          <a:latin typeface="Cambria Math" panose="02040503050406030204" pitchFamily="18" charset="0"/>
                        </a:rPr>
                        <m:t>⋅</m:t>
                      </m:r>
                      <m:rad>
                        <m:radPr>
                          <m:degHide m:val="on"/>
                          <m:ctrlPr>
                            <a:rPr lang="ar-AE" sz="3200" i="1">
                              <a:latin typeface="Cambria Math" panose="02040503050406030204" pitchFamily="18" charset="0"/>
                            </a:rPr>
                          </m:ctrlPr>
                        </m:radPr>
                        <m:deg/>
                        <m:e>
                          <m:f>
                            <m:fPr>
                              <m:ctrlPr>
                                <a:rPr lang="ar-AE" sz="3200" i="1">
                                  <a:latin typeface="Cambria Math" panose="02040503050406030204" pitchFamily="18" charset="0"/>
                                </a:rPr>
                              </m:ctrlPr>
                            </m:fPr>
                            <m:num>
                              <m:r>
                                <a:rPr lang="ar-AE" sz="3200">
                                  <a:latin typeface="Cambria Math" panose="02040503050406030204" pitchFamily="18" charset="0"/>
                                </a:rPr>
                                <m:t>2</m:t>
                              </m:r>
                              <m:r>
                                <a:rPr lang="ar-AE" sz="3200">
                                  <a:latin typeface="Cambria Math" panose="02040503050406030204" pitchFamily="18" charset="0"/>
                                </a:rPr>
                                <m:t>⋅</m:t>
                              </m:r>
                              <m:r>
                                <a:rPr lang="ar-AE" sz="3200" i="1">
                                  <a:latin typeface="Cambria Math" panose="02040503050406030204" pitchFamily="18" charset="0"/>
                                </a:rPr>
                                <m:t>𝑀𝑆𝐸</m:t>
                              </m:r>
                            </m:num>
                            <m:den>
                              <m:r>
                                <a:rPr lang="ar-AE" sz="3200" i="1">
                                  <a:latin typeface="Cambria Math" panose="02040503050406030204" pitchFamily="18" charset="0"/>
                                </a:rPr>
                                <m:t>𝑟</m:t>
                              </m:r>
                            </m:den>
                          </m:f>
                        </m:e>
                      </m:rad>
                    </m:oMath>
                  </m:oMathPara>
                </a14:m>
                <a:endParaRPr lang="ro-RO" sz="3200" b="1" dirty="0">
                  <a:solidFill>
                    <a:srgbClr val="FF0000"/>
                  </a:solidFill>
                  <a:latin typeface="Arial" panose="020B0604020202020204" pitchFamily="34" charset="0"/>
                  <a:ea typeface="Arial"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2AD594F-D8F1-B72B-BDA4-C2FB61DF7C1F}"/>
                  </a:ext>
                </a:extLst>
              </p:cNvPr>
              <p:cNvSpPr txBox="1">
                <a:spLocks noRot="1" noChangeAspect="1" noMove="1" noResize="1" noEditPoints="1" noAdjustHandles="1" noChangeArrowheads="1" noChangeShapeType="1" noTextEdit="1"/>
              </p:cNvSpPr>
              <p:nvPr/>
            </p:nvSpPr>
            <p:spPr>
              <a:xfrm>
                <a:off x="1891898" y="12622140"/>
                <a:ext cx="29318018" cy="3971897"/>
              </a:xfrm>
              <a:prstGeom prst="rect">
                <a:avLst/>
              </a:prstGeom>
              <a:blipFill>
                <a:blip r:embed="rId3"/>
                <a:stretch>
                  <a:fillRect l="-520" t="-1997" r="-520"/>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68D03B78-3102-4BCC-20BB-D24BC326BA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9298" y="21093312"/>
            <a:ext cx="9489522" cy="5325022"/>
          </a:xfrm>
          <a:prstGeom prst="rect">
            <a:avLst/>
          </a:prstGeom>
          <a:noFill/>
          <a:ln>
            <a:noFill/>
          </a:ln>
        </p:spPr>
      </p:pic>
      <p:sp>
        <p:nvSpPr>
          <p:cNvPr id="11" name="TextBox 10">
            <a:extLst>
              <a:ext uri="{FF2B5EF4-FFF2-40B4-BE49-F238E27FC236}">
                <a16:creationId xmlns:a16="http://schemas.microsoft.com/office/drawing/2014/main" id="{3B3472E3-6BAF-02E6-3281-4F6AA5ECB263}"/>
              </a:ext>
            </a:extLst>
          </p:cNvPr>
          <p:cNvSpPr txBox="1"/>
          <p:nvPr/>
        </p:nvSpPr>
        <p:spPr>
          <a:xfrm>
            <a:off x="12383560" y="16894093"/>
            <a:ext cx="8406910" cy="7971413"/>
          </a:xfrm>
          <a:prstGeom prst="rect">
            <a:avLst/>
          </a:prstGeom>
          <a:noFill/>
        </p:spPr>
        <p:txBody>
          <a:bodyPr wrap="square">
            <a:spAutoFit/>
          </a:bodyPr>
          <a:lstStyle/>
          <a:p>
            <a:pPr algn="just" defTabSz="985838">
              <a:tabLst>
                <a:tab pos="1155700" algn="l"/>
              </a:tabLst>
            </a:pP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For the Relative Fertility Coefficient (RFC), only elites 80/10/6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89/8/3 ('Moldova’</a:t>
            </a:r>
            <a:r>
              <a:rPr lang="ro-R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and 14/5/22 ('</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 showed an increase of +0.1 v</a:t>
            </a:r>
            <a:r>
              <a:rPr lang="ro-RO" sz="3200" dirty="0" err="1">
                <a:latin typeface="Arial" panose="020B0604020202020204" pitchFamily="34" charset="0"/>
                <a:cs typeface="Arial" panose="020B0604020202020204" pitchFamily="34" charset="0"/>
              </a:rPr>
              <a:t>ersus</a:t>
            </a:r>
            <a:r>
              <a:rPr lang="en-US" sz="3200" dirty="0">
                <a:latin typeface="Arial" panose="020B0604020202020204" pitchFamily="34" charset="0"/>
                <a:cs typeface="Arial" panose="020B0604020202020204" pitchFamily="34" charset="0"/>
              </a:rPr>
              <a:t> control, with statistically significant differences; other elites were non-significant (ns). </a:t>
            </a:r>
            <a:endParaRPr lang="ro-RO" sz="3200" dirty="0">
              <a:latin typeface="Arial" panose="020B0604020202020204" pitchFamily="34" charset="0"/>
              <a:cs typeface="Arial" panose="020B0604020202020204" pitchFamily="34" charset="0"/>
            </a:endParaRPr>
          </a:p>
          <a:p>
            <a:pPr algn="just" defTabSz="817563"/>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For the Absolute Fertility Coefficient (AFC), most elites exceeded the control by +0.2–0.3, with highly significant differences in elites 79/5/3 and 80/5/2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89/8/3 and 89/7/2 ('Moldova'), and 14/5/22 ('</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 Elites with +0.1 AFC increase showed either significant or non-significant differences depending on LSD thresholds</a:t>
            </a:r>
            <a:r>
              <a:rPr lang="ro-RO"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graphicFrame>
        <p:nvGraphicFramePr>
          <p:cNvPr id="27" name="Table 26">
            <a:extLst>
              <a:ext uri="{FF2B5EF4-FFF2-40B4-BE49-F238E27FC236}">
                <a16:creationId xmlns:a16="http://schemas.microsoft.com/office/drawing/2014/main" id="{170BE7A4-7B11-1F23-62CF-4A8D9F084FBD}"/>
              </a:ext>
            </a:extLst>
          </p:cNvPr>
          <p:cNvGraphicFramePr>
            <a:graphicFrameLocks noGrp="1"/>
          </p:cNvGraphicFramePr>
          <p:nvPr>
            <p:extLst>
              <p:ext uri="{D42A27DB-BD31-4B8C-83A1-F6EECF244321}">
                <p14:modId xmlns:p14="http://schemas.microsoft.com/office/powerpoint/2010/main" val="4089935880"/>
              </p:ext>
            </p:extLst>
          </p:nvPr>
        </p:nvGraphicFramePr>
        <p:xfrm>
          <a:off x="22388704" y="16937008"/>
          <a:ext cx="8344998" cy="7015519"/>
        </p:xfrm>
        <a:graphic>
          <a:graphicData uri="http://schemas.openxmlformats.org/drawingml/2006/table">
            <a:tbl>
              <a:tblPr firstRow="1" firstCol="1" bandRow="1">
                <a:tableStyleId>{5940675A-B579-460E-94D1-54222C63F5DA}</a:tableStyleId>
              </a:tblPr>
              <a:tblGrid>
                <a:gridCol w="1035767">
                  <a:extLst>
                    <a:ext uri="{9D8B030D-6E8A-4147-A177-3AD203B41FA5}">
                      <a16:colId xmlns:a16="http://schemas.microsoft.com/office/drawing/2014/main" val="3453014680"/>
                    </a:ext>
                  </a:extLst>
                </a:gridCol>
                <a:gridCol w="1035767">
                  <a:extLst>
                    <a:ext uri="{9D8B030D-6E8A-4147-A177-3AD203B41FA5}">
                      <a16:colId xmlns:a16="http://schemas.microsoft.com/office/drawing/2014/main" val="666705150"/>
                    </a:ext>
                  </a:extLst>
                </a:gridCol>
                <a:gridCol w="1035767">
                  <a:extLst>
                    <a:ext uri="{9D8B030D-6E8A-4147-A177-3AD203B41FA5}">
                      <a16:colId xmlns:a16="http://schemas.microsoft.com/office/drawing/2014/main" val="4189234888"/>
                    </a:ext>
                  </a:extLst>
                </a:gridCol>
                <a:gridCol w="1049289">
                  <a:extLst>
                    <a:ext uri="{9D8B030D-6E8A-4147-A177-3AD203B41FA5}">
                      <a16:colId xmlns:a16="http://schemas.microsoft.com/office/drawing/2014/main" val="3980753651"/>
                    </a:ext>
                  </a:extLst>
                </a:gridCol>
                <a:gridCol w="1049289">
                  <a:extLst>
                    <a:ext uri="{9D8B030D-6E8A-4147-A177-3AD203B41FA5}">
                      <a16:colId xmlns:a16="http://schemas.microsoft.com/office/drawing/2014/main" val="1060081107"/>
                    </a:ext>
                  </a:extLst>
                </a:gridCol>
                <a:gridCol w="1037357">
                  <a:extLst>
                    <a:ext uri="{9D8B030D-6E8A-4147-A177-3AD203B41FA5}">
                      <a16:colId xmlns:a16="http://schemas.microsoft.com/office/drawing/2014/main" val="798909504"/>
                    </a:ext>
                  </a:extLst>
                </a:gridCol>
                <a:gridCol w="1050881">
                  <a:extLst>
                    <a:ext uri="{9D8B030D-6E8A-4147-A177-3AD203B41FA5}">
                      <a16:colId xmlns:a16="http://schemas.microsoft.com/office/drawing/2014/main" val="3312843876"/>
                    </a:ext>
                  </a:extLst>
                </a:gridCol>
                <a:gridCol w="1050881">
                  <a:extLst>
                    <a:ext uri="{9D8B030D-6E8A-4147-A177-3AD203B41FA5}">
                      <a16:colId xmlns:a16="http://schemas.microsoft.com/office/drawing/2014/main" val="1534092517"/>
                    </a:ext>
                  </a:extLst>
                </a:gridCol>
              </a:tblGrid>
              <a:tr h="431839">
                <a:tc rowSpan="2">
                  <a:txBody>
                    <a:bodyPr/>
                    <a:lstStyle/>
                    <a:p>
                      <a:pPr algn="ctr">
                        <a:buNone/>
                      </a:pPr>
                      <a:r>
                        <a:rPr lang="ro-RO" sz="1600" dirty="0" err="1">
                          <a:effectLst/>
                          <a:latin typeface="Arial" panose="020B0604020202020204" pitchFamily="34" charset="0"/>
                          <a:cs typeface="Arial" panose="020B0604020202020204" pitchFamily="34" charset="0"/>
                        </a:rPr>
                        <a:t>Cultivar</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ctr">
                        <a:buNone/>
                      </a:pPr>
                      <a:r>
                        <a:rPr lang="ro-RO" sz="1600" dirty="0" err="1">
                          <a:effectLst/>
                          <a:latin typeface="Arial" panose="020B0604020202020204" pitchFamily="34" charset="0"/>
                          <a:cs typeface="Arial" panose="020B0604020202020204" pitchFamily="34" charset="0"/>
                        </a:rPr>
                        <a:t>Clonal</a:t>
                      </a:r>
                      <a:r>
                        <a:rPr lang="ro-RO" sz="1600" dirty="0">
                          <a:effectLst/>
                          <a:latin typeface="Arial" panose="020B0604020202020204" pitchFamily="34" charset="0"/>
                          <a:cs typeface="Arial" panose="020B0604020202020204" pitchFamily="34" charset="0"/>
                        </a:rPr>
                        <a:t> elite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algn="ctr">
                        <a:buNone/>
                      </a:pPr>
                      <a:r>
                        <a:rPr lang="ro-RO" sz="1600">
                          <a:effectLst/>
                          <a:latin typeface="Arial" panose="020B0604020202020204" pitchFamily="34" charset="0"/>
                          <a:cs typeface="Arial" panose="020B0604020202020204" pitchFamily="34" charset="0"/>
                        </a:rPr>
                        <a:t>Relative fertility coefficient (RFC)</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algn="ctr">
                        <a:buNone/>
                      </a:pPr>
                      <a:r>
                        <a:rPr lang="ro-RO" sz="1600">
                          <a:effectLst/>
                          <a:latin typeface="Arial" panose="020B0604020202020204" pitchFamily="34" charset="0"/>
                          <a:cs typeface="Arial" panose="020B0604020202020204" pitchFamily="34" charset="0"/>
                        </a:rPr>
                        <a:t>Absolute ferility coefficient (AFC)</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9826612"/>
                  </a:ext>
                </a:extLst>
              </a:tr>
              <a:tr h="431839">
                <a:tc vMerge="1">
                  <a:txBody>
                    <a:bodyPr/>
                    <a:lstStyle/>
                    <a:p>
                      <a:endParaRPr lang="en-US"/>
                    </a:p>
                  </a:txBody>
                  <a:tcPr/>
                </a:tc>
                <a:tc vMerge="1">
                  <a:txBody>
                    <a:bodyPr/>
                    <a:lstStyle/>
                    <a:p>
                      <a:endParaRPr lang="en-US"/>
                    </a:p>
                  </a:txBody>
                  <a:tcPr/>
                </a:tc>
                <a:tc>
                  <a:txBody>
                    <a:bodyPr/>
                    <a:lstStyle/>
                    <a:p>
                      <a:pPr algn="ctr">
                        <a:buNone/>
                      </a:pPr>
                      <a:r>
                        <a:rPr lang="ro-RO" sz="1600" dirty="0" err="1">
                          <a:effectLst/>
                          <a:latin typeface="Arial" panose="020B0604020202020204" pitchFamily="34" charset="0"/>
                          <a:cs typeface="Arial" panose="020B0604020202020204" pitchFamily="34" charset="0"/>
                        </a:rPr>
                        <a:t>Multiannual</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mean</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Differences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Significance</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Multiannual mean</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Differences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Significance</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1456559"/>
                  </a:ext>
                </a:extLst>
              </a:tr>
              <a:tr h="215919">
                <a:tc rowSpan="4">
                  <a:txBody>
                    <a:bodyPr/>
                    <a:lstStyle/>
                    <a:p>
                      <a:pPr algn="ctr">
                        <a:buNone/>
                      </a:pPr>
                      <a:r>
                        <a:rPr lang="ro-RO" sz="1600" dirty="0">
                          <a:effectLst/>
                          <a:latin typeface="Arial" panose="020B0604020202020204" pitchFamily="34" charset="0"/>
                          <a:cs typeface="Arial" panose="020B0604020202020204" pitchFamily="34" charset="0"/>
                        </a:rPr>
                        <a:t>'</a:t>
                      </a:r>
                      <a:r>
                        <a:rPr lang="ro-RO" sz="1600" dirty="0" err="1">
                          <a:effectLst/>
                          <a:latin typeface="Arial" panose="020B0604020202020204" pitchFamily="34" charset="0"/>
                          <a:cs typeface="Arial" panose="020B0604020202020204" pitchFamily="34" charset="0"/>
                        </a:rPr>
                        <a:t>Bican</a:t>
                      </a:r>
                      <a:r>
                        <a:rPr lang="ro-RO" sz="1600" dirty="0">
                          <a:effectLst/>
                          <a:latin typeface="Arial" panose="020B0604020202020204" pitchFamily="34" charset="0"/>
                          <a:cs typeface="Arial" panose="020B0604020202020204" pitchFamily="34" charset="0"/>
                        </a:rPr>
                        <a:t> roz'</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80/10/6</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6404591"/>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79/5/3</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ns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71024703"/>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80/5/2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7</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8984693"/>
                  </a:ext>
                </a:extLst>
              </a:tr>
              <a:tr h="647758">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Control (initial cultivar)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4694135"/>
                  </a:ext>
                </a:extLst>
              </a:tr>
              <a:tr h="215919">
                <a:tc rowSpan="4">
                  <a:txBody>
                    <a:bodyPr/>
                    <a:lstStyle/>
                    <a:p>
                      <a:pPr algn="ctr">
                        <a:buNone/>
                      </a:pPr>
                      <a:r>
                        <a:rPr lang="ro-RO" sz="1600">
                          <a:effectLst/>
                          <a:latin typeface="Arial" panose="020B0604020202020204" pitchFamily="34" charset="0"/>
                          <a:cs typeface="Arial" panose="020B0604020202020204" pitchFamily="34" charset="0"/>
                        </a:rPr>
                        <a:t>'Afuz Ali'</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72/3/16</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4222521"/>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15/8/4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ns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32151290"/>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64/5/2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ns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07471021"/>
                  </a:ext>
                </a:extLst>
              </a:tr>
              <a:tr h="647758">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Control (initial cultivar)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2714837"/>
                  </a:ext>
                </a:extLst>
              </a:tr>
              <a:tr h="215919">
                <a:tc rowSpan="4">
                  <a:txBody>
                    <a:bodyPr/>
                    <a:lstStyle/>
                    <a:p>
                      <a:pPr algn="ctr">
                        <a:buNone/>
                      </a:pPr>
                      <a:r>
                        <a:rPr lang="ro-RO" sz="1600">
                          <a:effectLst/>
                          <a:latin typeface="Arial" panose="020B0604020202020204" pitchFamily="34" charset="0"/>
                          <a:cs typeface="Arial" panose="020B0604020202020204" pitchFamily="34" charset="0"/>
                        </a:rPr>
                        <a:t>'Moldova'</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89/8/3</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7819440"/>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88/2/5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ns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68692293"/>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89/7/2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ns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5206240"/>
                  </a:ext>
                </a:extLst>
              </a:tr>
              <a:tr h="647758">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Control (initial cultivar)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94173023"/>
                  </a:ext>
                </a:extLst>
              </a:tr>
              <a:tr h="215919">
                <a:tc rowSpan="4">
                  <a:txBody>
                    <a:bodyPr/>
                    <a:lstStyle/>
                    <a:p>
                      <a:pPr algn="ctr">
                        <a:buNone/>
                      </a:pPr>
                      <a:r>
                        <a:rPr lang="ro-RO" sz="1600">
                          <a:effectLst/>
                          <a:latin typeface="Arial" panose="020B0604020202020204" pitchFamily="34" charset="0"/>
                          <a:cs typeface="Arial" panose="020B0604020202020204" pitchFamily="34" charset="0"/>
                        </a:rPr>
                        <a:t>'Coarna neagra'</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14/5/22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4</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3</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66227695"/>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24/7/8</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ns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61220395"/>
                  </a:ext>
                </a:extLst>
              </a:tr>
              <a:tr h="215919">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32/1/6</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ns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ns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0525242"/>
                  </a:ext>
                </a:extLst>
              </a:tr>
              <a:tr h="647758">
                <a:tc vMerge="1">
                  <a:txBody>
                    <a:bodyPr/>
                    <a:lstStyle/>
                    <a:p>
                      <a:endParaRPr lang="en-US"/>
                    </a:p>
                  </a:txBody>
                  <a:tcPr/>
                </a:tc>
                <a:tc>
                  <a:txBody>
                    <a:bodyPr/>
                    <a:lstStyle/>
                    <a:p>
                      <a:pPr algn="ctr">
                        <a:buNone/>
                      </a:pPr>
                      <a:r>
                        <a:rPr lang="ro-RO" sz="1600">
                          <a:effectLst/>
                          <a:latin typeface="Arial" panose="020B0604020202020204" pitchFamily="34" charset="0"/>
                          <a:cs typeface="Arial" panose="020B0604020202020204" pitchFamily="34" charset="0"/>
                        </a:rPr>
                        <a:t>Control (initial cultivar)</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a:effectLst/>
                          <a:latin typeface="Arial" panose="020B0604020202020204" pitchFamily="34" charset="0"/>
                          <a:cs typeface="Arial" panose="020B0604020202020204" pitchFamily="34" charset="0"/>
                        </a:rPr>
                        <a: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buNone/>
                      </a:pPr>
                      <a:r>
                        <a:rPr lang="ro-RO" sz="16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78869928"/>
                  </a:ext>
                </a:extLst>
              </a:tr>
              <a:tr h="215919">
                <a:tc gridSpan="8">
                  <a:txBody>
                    <a:bodyPr/>
                    <a:lstStyle/>
                    <a:p>
                      <a:pPr>
                        <a:buNone/>
                      </a:pPr>
                      <a:r>
                        <a:rPr lang="ro-RO" sz="1600" dirty="0">
                          <a:effectLst/>
                          <a:latin typeface="Arial" panose="020B0604020202020204" pitchFamily="34" charset="0"/>
                          <a:cs typeface="Arial" panose="020B0604020202020204" pitchFamily="34" charset="0"/>
                        </a:rPr>
                        <a:t>ns – </a:t>
                      </a:r>
                      <a:r>
                        <a:rPr lang="ro-RO" sz="1600" dirty="0" err="1">
                          <a:effectLst/>
                          <a:latin typeface="Arial" panose="020B0604020202020204" pitchFamily="34" charset="0"/>
                          <a:cs typeface="Arial" panose="020B0604020202020204" pitchFamily="34" charset="0"/>
                        </a:rPr>
                        <a:t>not</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significant</a:t>
                      </a:r>
                      <a:r>
                        <a:rPr lang="ro-RO" sz="1600" dirty="0">
                          <a:effectLst/>
                          <a:latin typeface="Arial" panose="020B0604020202020204" pitchFamily="34" charset="0"/>
                          <a:cs typeface="Arial" panose="020B0604020202020204" pitchFamily="34" charset="0"/>
                        </a:rPr>
                        <a:t>; *, **, *** – </a:t>
                      </a:r>
                      <a:r>
                        <a:rPr lang="ro-RO" sz="1600" dirty="0" err="1">
                          <a:effectLst/>
                          <a:latin typeface="Arial" panose="020B0604020202020204" pitchFamily="34" charset="0"/>
                          <a:cs typeface="Arial" panose="020B0604020202020204" pitchFamily="34" charset="0"/>
                        </a:rPr>
                        <a:t>significant</a:t>
                      </a:r>
                      <a:r>
                        <a:rPr lang="ro-RO" sz="1600" dirty="0">
                          <a:effectLst/>
                          <a:latin typeface="Arial" panose="020B0604020202020204" pitchFamily="34" charset="0"/>
                          <a:cs typeface="Arial" panose="020B0604020202020204" pitchFamily="34" charset="0"/>
                        </a:rPr>
                        <a:t> for p &lt; 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05; p &lt; 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01; p &lt; 0</a:t>
                      </a:r>
                      <a:r>
                        <a:rPr lang="en-US" sz="1600" dirty="0">
                          <a:effectLst/>
                          <a:latin typeface="Arial" panose="020B0604020202020204" pitchFamily="34" charset="0"/>
                          <a:cs typeface="Arial" panose="020B0604020202020204" pitchFamily="34" charset="0"/>
                        </a:rPr>
                        <a:t>.</a:t>
                      </a:r>
                      <a:r>
                        <a:rPr lang="ro-RO" sz="1600" dirty="0">
                          <a:effectLst/>
                          <a:latin typeface="Arial" panose="020B0604020202020204" pitchFamily="34" charset="0"/>
                          <a:cs typeface="Arial" panose="020B0604020202020204" pitchFamily="34" charset="0"/>
                        </a:rPr>
                        <a:t>001</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2454367"/>
                  </a:ext>
                </a:extLst>
              </a:tr>
            </a:tbl>
          </a:graphicData>
        </a:graphic>
      </p:graphicFrame>
      <p:sp>
        <p:nvSpPr>
          <p:cNvPr id="29" name="TextBox 28">
            <a:extLst>
              <a:ext uri="{FF2B5EF4-FFF2-40B4-BE49-F238E27FC236}">
                <a16:creationId xmlns:a16="http://schemas.microsoft.com/office/drawing/2014/main" id="{2D123DA0-5F5A-E590-2149-45433467E8EB}"/>
              </a:ext>
            </a:extLst>
          </p:cNvPr>
          <p:cNvSpPr txBox="1"/>
          <p:nvPr/>
        </p:nvSpPr>
        <p:spPr>
          <a:xfrm>
            <a:off x="2052172" y="27055190"/>
            <a:ext cx="9623775" cy="6494085"/>
          </a:xfrm>
          <a:prstGeom prst="rect">
            <a:avLst/>
          </a:prstGeom>
          <a:noFill/>
        </p:spPr>
        <p:txBody>
          <a:bodyPr wrap="square">
            <a:spAutoFit/>
          </a:bodyPr>
          <a:lstStyle/>
          <a:p>
            <a:pPr algn="just" defTabSz="722313"/>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For the Relative Productivity Index (RPI), elites 80/10/6 ('Bican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and 89/8/3 ('Moldova') showed significant increases (**), with gains of +155 to +278, while other elites were not significant (ns). </a:t>
            </a:r>
            <a:endParaRPr lang="ro-RO" sz="3200" dirty="0">
              <a:latin typeface="Arial" panose="020B0604020202020204" pitchFamily="34" charset="0"/>
              <a:cs typeface="Arial" panose="020B0604020202020204" pitchFamily="34" charset="0"/>
            </a:endParaRPr>
          </a:p>
          <a:p>
            <a:pPr algn="just" defTabSz="722313"/>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For the Absolute Productivity Index (API), significant increases (*) were recorded for the same elites plus 14/5/22 ('</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 with values of +193 to +356, while remaining variants were non-significant. Overall, elites 80/10/6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and 89/8/3 ('Moldova') were the most productive, showing significant improvements in both RPI and API</a:t>
            </a:r>
            <a:r>
              <a:rPr lang="ro-RO"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graphicFrame>
        <p:nvGraphicFramePr>
          <p:cNvPr id="30" name="Table 29">
            <a:extLst>
              <a:ext uri="{FF2B5EF4-FFF2-40B4-BE49-F238E27FC236}">
                <a16:creationId xmlns:a16="http://schemas.microsoft.com/office/drawing/2014/main" id="{9778D759-F45F-A5C1-9705-ADF24C2DF475}"/>
              </a:ext>
            </a:extLst>
          </p:cNvPr>
          <p:cNvGraphicFramePr>
            <a:graphicFrameLocks noGrp="1"/>
          </p:cNvGraphicFramePr>
          <p:nvPr>
            <p:extLst>
              <p:ext uri="{D42A27DB-BD31-4B8C-83A1-F6EECF244321}">
                <p14:modId xmlns:p14="http://schemas.microsoft.com/office/powerpoint/2010/main" val="1654642496"/>
              </p:ext>
            </p:extLst>
          </p:nvPr>
        </p:nvGraphicFramePr>
        <p:xfrm>
          <a:off x="12179660" y="26190026"/>
          <a:ext cx="8683471" cy="7920980"/>
        </p:xfrm>
        <a:graphic>
          <a:graphicData uri="http://schemas.openxmlformats.org/drawingml/2006/table">
            <a:tbl>
              <a:tblPr firstRow="1" firstCol="1" bandRow="1">
                <a:tableStyleId>{5940675A-B579-460E-94D1-54222C63F5DA}</a:tableStyleId>
              </a:tblPr>
              <a:tblGrid>
                <a:gridCol w="1064383">
                  <a:extLst>
                    <a:ext uri="{9D8B030D-6E8A-4147-A177-3AD203B41FA5}">
                      <a16:colId xmlns:a16="http://schemas.microsoft.com/office/drawing/2014/main" val="960319302"/>
                    </a:ext>
                  </a:extLst>
                </a:gridCol>
                <a:gridCol w="1064383">
                  <a:extLst>
                    <a:ext uri="{9D8B030D-6E8A-4147-A177-3AD203B41FA5}">
                      <a16:colId xmlns:a16="http://schemas.microsoft.com/office/drawing/2014/main" val="1640284384"/>
                    </a:ext>
                  </a:extLst>
                </a:gridCol>
                <a:gridCol w="1064383">
                  <a:extLst>
                    <a:ext uri="{9D8B030D-6E8A-4147-A177-3AD203B41FA5}">
                      <a16:colId xmlns:a16="http://schemas.microsoft.com/office/drawing/2014/main" val="1762758122"/>
                    </a:ext>
                  </a:extLst>
                </a:gridCol>
                <a:gridCol w="1095078">
                  <a:extLst>
                    <a:ext uri="{9D8B030D-6E8A-4147-A177-3AD203B41FA5}">
                      <a16:colId xmlns:a16="http://schemas.microsoft.com/office/drawing/2014/main" val="2182824383"/>
                    </a:ext>
                  </a:extLst>
                </a:gridCol>
                <a:gridCol w="1095078">
                  <a:extLst>
                    <a:ext uri="{9D8B030D-6E8A-4147-A177-3AD203B41FA5}">
                      <a16:colId xmlns:a16="http://schemas.microsoft.com/office/drawing/2014/main" val="2862111279"/>
                    </a:ext>
                  </a:extLst>
                </a:gridCol>
                <a:gridCol w="1081804">
                  <a:extLst>
                    <a:ext uri="{9D8B030D-6E8A-4147-A177-3AD203B41FA5}">
                      <a16:colId xmlns:a16="http://schemas.microsoft.com/office/drawing/2014/main" val="3259841992"/>
                    </a:ext>
                  </a:extLst>
                </a:gridCol>
                <a:gridCol w="1109181">
                  <a:extLst>
                    <a:ext uri="{9D8B030D-6E8A-4147-A177-3AD203B41FA5}">
                      <a16:colId xmlns:a16="http://schemas.microsoft.com/office/drawing/2014/main" val="1049900602"/>
                    </a:ext>
                  </a:extLst>
                </a:gridCol>
                <a:gridCol w="1109181">
                  <a:extLst>
                    <a:ext uri="{9D8B030D-6E8A-4147-A177-3AD203B41FA5}">
                      <a16:colId xmlns:a16="http://schemas.microsoft.com/office/drawing/2014/main" val="633102907"/>
                    </a:ext>
                  </a:extLst>
                </a:gridCol>
              </a:tblGrid>
              <a:tr h="282892">
                <a:tc rowSpan="2">
                  <a:txBody>
                    <a:bodyPr/>
                    <a:lstStyle/>
                    <a:p>
                      <a:pPr algn="ctr">
                        <a:buNone/>
                      </a:pPr>
                      <a:r>
                        <a:rPr lang="ro-RO" sz="1700" dirty="0" err="1">
                          <a:effectLst/>
                          <a:latin typeface="Arial" panose="020B0604020202020204" pitchFamily="34" charset="0"/>
                          <a:cs typeface="Arial" panose="020B0604020202020204" pitchFamily="34" charset="0"/>
                        </a:rPr>
                        <a:t>Cultivar</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algn="ctr">
                        <a:buNone/>
                      </a:pPr>
                      <a:r>
                        <a:rPr lang="ro-RO" sz="1700" dirty="0" err="1">
                          <a:effectLst/>
                          <a:latin typeface="Arial" panose="020B0604020202020204" pitchFamily="34" charset="0"/>
                          <a:cs typeface="Arial" panose="020B0604020202020204" pitchFamily="34" charset="0"/>
                        </a:rPr>
                        <a:t>Clonal</a:t>
                      </a:r>
                      <a:r>
                        <a:rPr lang="ro-RO" sz="1700" dirty="0">
                          <a:effectLst/>
                          <a:latin typeface="Arial" panose="020B0604020202020204" pitchFamily="34" charset="0"/>
                          <a:cs typeface="Arial" panose="020B0604020202020204" pitchFamily="34" charset="0"/>
                        </a:rPr>
                        <a:t> elite</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3">
                  <a:txBody>
                    <a:bodyPr/>
                    <a:lstStyle/>
                    <a:p>
                      <a:pPr algn="ctr">
                        <a:buNone/>
                      </a:pPr>
                      <a:r>
                        <a:rPr lang="ro-RO" sz="1700" dirty="0">
                          <a:effectLst/>
                          <a:latin typeface="Arial" panose="020B0604020202020204" pitchFamily="34" charset="0"/>
                          <a:cs typeface="Arial" panose="020B0604020202020204" pitchFamily="34" charset="0"/>
                        </a:rPr>
                        <a:t>Relative </a:t>
                      </a:r>
                      <a:r>
                        <a:rPr lang="ro-RO" sz="1700" dirty="0" err="1">
                          <a:effectLst/>
                          <a:latin typeface="Arial" panose="020B0604020202020204" pitchFamily="34" charset="0"/>
                          <a:cs typeface="Arial" panose="020B0604020202020204" pitchFamily="34" charset="0"/>
                        </a:rPr>
                        <a:t>productivity</a:t>
                      </a:r>
                      <a:r>
                        <a:rPr lang="ro-RO" sz="1700" dirty="0">
                          <a:effectLst/>
                          <a:latin typeface="Arial" panose="020B0604020202020204" pitchFamily="34" charset="0"/>
                          <a:cs typeface="Arial" panose="020B0604020202020204" pitchFamily="34" charset="0"/>
                        </a:rPr>
                        <a:t> index (RPI)</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buNone/>
                      </a:pPr>
                      <a:r>
                        <a:rPr lang="ro-RO" sz="1700" dirty="0">
                          <a:effectLst/>
                          <a:latin typeface="Arial" panose="020B0604020202020204" pitchFamily="34" charset="0"/>
                          <a:cs typeface="Arial" panose="020B0604020202020204" pitchFamily="34" charset="0"/>
                        </a:rPr>
                        <a:t>Absolute </a:t>
                      </a:r>
                      <a:r>
                        <a:rPr lang="ro-RO" sz="1700" dirty="0" err="1">
                          <a:effectLst/>
                          <a:latin typeface="Arial" panose="020B0604020202020204" pitchFamily="34" charset="0"/>
                          <a:cs typeface="Arial" panose="020B0604020202020204" pitchFamily="34" charset="0"/>
                        </a:rPr>
                        <a:t>productivity</a:t>
                      </a:r>
                      <a:r>
                        <a:rPr lang="ro-RO" sz="1700" dirty="0">
                          <a:effectLst/>
                          <a:latin typeface="Arial" panose="020B0604020202020204" pitchFamily="34" charset="0"/>
                          <a:cs typeface="Arial" panose="020B0604020202020204" pitchFamily="34" charset="0"/>
                        </a:rPr>
                        <a:t> index (API)</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4340177"/>
                  </a:ext>
                </a:extLst>
              </a:tr>
              <a:tr h="565784">
                <a:tc vMerge="1">
                  <a:txBody>
                    <a:bodyPr/>
                    <a:lstStyle/>
                    <a:p>
                      <a:endParaRPr lang="en-US"/>
                    </a:p>
                  </a:txBody>
                  <a:tcPr/>
                </a:tc>
                <a:tc vMerge="1">
                  <a:txBody>
                    <a:bodyPr/>
                    <a:lstStyle/>
                    <a:p>
                      <a:endParaRPr lang="en-US"/>
                    </a:p>
                  </a:txBody>
                  <a:tcPr/>
                </a:tc>
                <a:tc>
                  <a:txBody>
                    <a:bodyPr/>
                    <a:lstStyle/>
                    <a:p>
                      <a:pPr marL="0" indent="0" algn="ctr">
                        <a:buNone/>
                      </a:pPr>
                      <a:r>
                        <a:rPr lang="ro-RO" sz="1700" dirty="0" err="1">
                          <a:effectLst/>
                          <a:latin typeface="Arial" panose="020B0604020202020204" pitchFamily="34" charset="0"/>
                          <a:cs typeface="Arial" panose="020B0604020202020204" pitchFamily="34" charset="0"/>
                        </a:rPr>
                        <a:t>Multiannual</a:t>
                      </a:r>
                      <a:r>
                        <a:rPr lang="ro-RO" sz="1700" dirty="0">
                          <a:effectLst/>
                          <a:latin typeface="Arial" panose="020B0604020202020204" pitchFamily="34" charset="0"/>
                          <a:cs typeface="Arial" panose="020B0604020202020204" pitchFamily="34" charset="0"/>
                        </a:rPr>
                        <a:t> </a:t>
                      </a:r>
                      <a:r>
                        <a:rPr lang="ro-RO" sz="1700" dirty="0" err="1">
                          <a:effectLst/>
                          <a:latin typeface="Arial" panose="020B0604020202020204" pitchFamily="34" charset="0"/>
                          <a:cs typeface="Arial" panose="020B0604020202020204" pitchFamily="34" charset="0"/>
                        </a:rPr>
                        <a:t>mean</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err="1">
                          <a:effectLst/>
                          <a:latin typeface="Arial" panose="020B0604020202020204" pitchFamily="34" charset="0"/>
                          <a:cs typeface="Arial" panose="020B0604020202020204" pitchFamily="34" charset="0"/>
                        </a:rPr>
                        <a:t>Differences</a:t>
                      </a:r>
                      <a:r>
                        <a:rPr lang="ro-RO" sz="1700" dirty="0">
                          <a:effectLst/>
                          <a:latin typeface="Arial" panose="020B0604020202020204" pitchFamily="34" charset="0"/>
                          <a:cs typeface="Arial" panose="020B0604020202020204" pitchFamily="34" charset="0"/>
                        </a:rPr>
                        <a:t> (+-)</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Significance</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Multiannual mean</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Differences (+-)</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indent="0" algn="ctr">
                        <a:buNone/>
                      </a:pPr>
                      <a:r>
                        <a:rPr lang="ro-RO" sz="1700" dirty="0" err="1">
                          <a:effectLst/>
                          <a:latin typeface="Arial" panose="020B0604020202020204" pitchFamily="34" charset="0"/>
                          <a:cs typeface="Arial" panose="020B0604020202020204" pitchFamily="34" charset="0"/>
                        </a:rPr>
                        <a:t>Significance</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65466109"/>
                  </a:ext>
                </a:extLst>
              </a:tr>
              <a:tr h="282892">
                <a:tc rowSpan="4">
                  <a:txBody>
                    <a:bodyPr/>
                    <a:lstStyle/>
                    <a:p>
                      <a:pPr algn="ctr">
                        <a:buNone/>
                      </a:pPr>
                      <a:r>
                        <a:rPr lang="ro-RO" sz="1700">
                          <a:effectLst/>
                          <a:latin typeface="Arial" panose="020B0604020202020204" pitchFamily="34" charset="0"/>
                          <a:cs typeface="Arial" panose="020B0604020202020204" pitchFamily="34" charset="0"/>
                        </a:rPr>
                        <a:t>'Bican roz'</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80/10/6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849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+278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1036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+269</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23859417"/>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79/5/3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605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+34</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ns</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925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+158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95164701"/>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80/5/2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689</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+118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998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+231</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50081505"/>
                  </a:ext>
                </a:extLst>
              </a:tr>
              <a:tr h="848677">
                <a:tc vMerge="1">
                  <a:txBody>
                    <a:bodyPr/>
                    <a:lstStyle/>
                    <a:p>
                      <a:endParaRPr lang="en-US"/>
                    </a:p>
                  </a:txBody>
                  <a:tcPr/>
                </a:tc>
                <a:tc>
                  <a:txBody>
                    <a:bodyPr/>
                    <a:lstStyle/>
                    <a:p>
                      <a:pPr algn="ctr">
                        <a:buNone/>
                      </a:pPr>
                      <a:r>
                        <a:rPr lang="ro-RO" sz="1700" dirty="0">
                          <a:effectLst/>
                          <a:latin typeface="Arial" panose="020B0604020202020204" pitchFamily="34" charset="0"/>
                          <a:cs typeface="Arial" panose="020B0604020202020204" pitchFamily="34" charset="0"/>
                        </a:rPr>
                        <a:t>Control </a:t>
                      </a:r>
                      <a:r>
                        <a:rPr lang="ro-RO" sz="1700" dirty="0" err="1">
                          <a:effectLst/>
                          <a:latin typeface="Arial" panose="020B0604020202020204" pitchFamily="34" charset="0"/>
                          <a:cs typeface="Arial" panose="020B0604020202020204" pitchFamily="34" charset="0"/>
                        </a:rPr>
                        <a:t>ivar</a:t>
                      </a: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571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767</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94577621"/>
                  </a:ext>
                </a:extLst>
              </a:tr>
              <a:tr h="282892">
                <a:tc rowSpan="4">
                  <a:txBody>
                    <a:bodyPr/>
                    <a:lstStyle/>
                    <a:p>
                      <a:pPr algn="ctr">
                        <a:buNone/>
                      </a:pPr>
                      <a:r>
                        <a:rPr lang="ro-RO" sz="1700" dirty="0">
                          <a:effectLst/>
                          <a:latin typeface="Arial" panose="020B0604020202020204" pitchFamily="34" charset="0"/>
                          <a:cs typeface="Arial" panose="020B0604020202020204" pitchFamily="34" charset="0"/>
                        </a:rPr>
                        <a:t>'Afuz Ali' </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72/3/16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503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+155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807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+308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41992086"/>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15/8/4</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345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ns</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484</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27494953"/>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64/5/2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317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-31</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456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-40</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46794235"/>
                  </a:ext>
                </a:extLst>
              </a:tr>
              <a:tr h="848677">
                <a:tc vMerge="1">
                  <a:txBody>
                    <a:bodyPr/>
                    <a:lstStyle/>
                    <a:p>
                      <a:endParaRPr lang="en-US"/>
                    </a:p>
                  </a:txBody>
                  <a:tcPr/>
                </a:tc>
                <a:tc>
                  <a:txBody>
                    <a:bodyPr/>
                    <a:lstStyle/>
                    <a:p>
                      <a:pPr algn="ctr">
                        <a:buNone/>
                      </a:pPr>
                      <a:r>
                        <a:rPr lang="ro-RO" sz="1700" dirty="0">
                          <a:effectLst/>
                          <a:latin typeface="Arial" panose="020B0604020202020204" pitchFamily="34" charset="0"/>
                          <a:cs typeface="Arial" panose="020B0604020202020204" pitchFamily="34" charset="0"/>
                        </a:rPr>
                        <a:t>Control (</a:t>
                      </a:r>
                      <a:r>
                        <a:rPr lang="ro-RO" sz="1700" dirty="0" err="1">
                          <a:effectLst/>
                          <a:latin typeface="Arial" panose="020B0604020202020204" pitchFamily="34" charset="0"/>
                          <a:cs typeface="Arial" panose="020B0604020202020204" pitchFamily="34" charset="0"/>
                        </a:rPr>
                        <a:t>initial</a:t>
                      </a:r>
                      <a:r>
                        <a:rPr lang="ro-RO" sz="1700" dirty="0">
                          <a:effectLst/>
                          <a:latin typeface="Arial" panose="020B0604020202020204" pitchFamily="34" charset="0"/>
                          <a:cs typeface="Arial" panose="020B0604020202020204" pitchFamily="34" charset="0"/>
                        </a:rPr>
                        <a:t> </a:t>
                      </a:r>
                      <a:r>
                        <a:rPr lang="ro-RO" sz="1700" dirty="0" err="1">
                          <a:effectLst/>
                          <a:latin typeface="Arial" panose="020B0604020202020204" pitchFamily="34" charset="0"/>
                          <a:cs typeface="Arial" panose="020B0604020202020204" pitchFamily="34" charset="0"/>
                        </a:rPr>
                        <a:t>cultivar</a:t>
                      </a: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348</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499</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11609460"/>
                  </a:ext>
                </a:extLst>
              </a:tr>
              <a:tr h="282892">
                <a:tc rowSpan="4">
                  <a:txBody>
                    <a:bodyPr/>
                    <a:lstStyle/>
                    <a:p>
                      <a:pPr algn="ctr">
                        <a:buNone/>
                      </a:pPr>
                      <a:r>
                        <a:rPr lang="ro-RO" sz="1700">
                          <a:effectLst/>
                          <a:latin typeface="Arial" panose="020B0604020202020204" pitchFamily="34" charset="0"/>
                          <a:cs typeface="Arial" panose="020B0604020202020204" pitchFamily="34" charset="0"/>
                        </a:rPr>
                        <a:t>'Moldova'</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89/8/3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512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+177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659</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+193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75849620"/>
                  </a:ext>
                </a:extLst>
              </a:tr>
              <a:tr h="282892">
                <a:tc vMerge="1">
                  <a:txBody>
                    <a:bodyPr/>
                    <a:lstStyle/>
                    <a:p>
                      <a:endParaRPr lang="en-US"/>
                    </a:p>
                  </a:txBody>
                  <a:tcPr/>
                </a:tc>
                <a:tc>
                  <a:txBody>
                    <a:bodyPr/>
                    <a:lstStyle/>
                    <a:p>
                      <a:pPr algn="ctr">
                        <a:buNone/>
                      </a:pPr>
                      <a:r>
                        <a:rPr lang="ro-RO" sz="1700" dirty="0">
                          <a:effectLst/>
                          <a:latin typeface="Arial" panose="020B0604020202020204" pitchFamily="34" charset="0"/>
                          <a:cs typeface="Arial" panose="020B0604020202020204" pitchFamily="34" charset="0"/>
                        </a:rPr>
                        <a:t>88/2/5</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318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471</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44598492"/>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89/7/2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383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510</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+44</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9852829"/>
                  </a:ext>
                </a:extLst>
              </a:tr>
              <a:tr h="848677">
                <a:tc vMerge="1">
                  <a:txBody>
                    <a:bodyPr/>
                    <a:lstStyle/>
                    <a:p>
                      <a:endParaRPr lang="en-US"/>
                    </a:p>
                  </a:txBody>
                  <a:tcPr/>
                </a:tc>
                <a:tc>
                  <a:txBody>
                    <a:bodyPr/>
                    <a:lstStyle/>
                    <a:p>
                      <a:pPr algn="ctr">
                        <a:buNone/>
                      </a:pPr>
                      <a:r>
                        <a:rPr lang="ro-RO" sz="1700" dirty="0">
                          <a:effectLst/>
                          <a:latin typeface="Arial" panose="020B0604020202020204" pitchFamily="34" charset="0"/>
                          <a:cs typeface="Arial" panose="020B0604020202020204" pitchFamily="34" charset="0"/>
                        </a:rPr>
                        <a:t>Control (</a:t>
                      </a:r>
                      <a:r>
                        <a:rPr lang="ro-RO" sz="1700" dirty="0" err="1">
                          <a:effectLst/>
                          <a:latin typeface="Arial" panose="020B0604020202020204" pitchFamily="34" charset="0"/>
                          <a:cs typeface="Arial" panose="020B0604020202020204" pitchFamily="34" charset="0"/>
                        </a:rPr>
                        <a:t>initial</a:t>
                      </a:r>
                      <a:r>
                        <a:rPr lang="ro-RO" sz="1700" dirty="0">
                          <a:effectLst/>
                          <a:latin typeface="Arial" panose="020B0604020202020204" pitchFamily="34" charset="0"/>
                          <a:cs typeface="Arial" panose="020B0604020202020204" pitchFamily="34" charset="0"/>
                        </a:rPr>
                        <a:t> </a:t>
                      </a:r>
                      <a:r>
                        <a:rPr lang="ro-RO" sz="1700" dirty="0" err="1">
                          <a:effectLst/>
                          <a:latin typeface="Arial" panose="020B0604020202020204" pitchFamily="34" charset="0"/>
                          <a:cs typeface="Arial" panose="020B0604020202020204" pitchFamily="34" charset="0"/>
                        </a:rPr>
                        <a:t>cultivar</a:t>
                      </a: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335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466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47192118"/>
                  </a:ext>
                </a:extLst>
              </a:tr>
              <a:tr h="282892">
                <a:tc rowSpan="4">
                  <a:txBody>
                    <a:bodyPr/>
                    <a:lstStyle/>
                    <a:p>
                      <a:pPr algn="ctr">
                        <a:buNone/>
                      </a:pPr>
                      <a:r>
                        <a:rPr lang="ro-RO" sz="1700">
                          <a:effectLst/>
                          <a:latin typeface="Arial" panose="020B0604020202020204" pitchFamily="34" charset="0"/>
                          <a:cs typeface="Arial" panose="020B0604020202020204" pitchFamily="34" charset="0"/>
                        </a:rPr>
                        <a:t>'Coarna neagra'</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14/5/22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417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+122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730</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+356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10907074"/>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24/7/8</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293</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441</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+67</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61565040"/>
                  </a:ext>
                </a:extLst>
              </a:tr>
              <a:tr h="282892">
                <a:tc vMerge="1">
                  <a:txBody>
                    <a:bodyPr/>
                    <a:lstStyle/>
                    <a:p>
                      <a:endParaRPr lang="en-US"/>
                    </a:p>
                  </a:txBody>
                  <a:tcPr/>
                </a:tc>
                <a:tc>
                  <a:txBody>
                    <a:bodyPr/>
                    <a:lstStyle/>
                    <a:p>
                      <a:pPr algn="ctr">
                        <a:buNone/>
                      </a:pPr>
                      <a:r>
                        <a:rPr lang="ro-RO" sz="1700">
                          <a:effectLst/>
                          <a:latin typeface="Arial" panose="020B0604020202020204" pitchFamily="34" charset="0"/>
                          <a:cs typeface="Arial" panose="020B0604020202020204" pitchFamily="34" charset="0"/>
                        </a:rPr>
                        <a:t>32/1/6</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284</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-11</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ns</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560</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+186</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ns</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85072509"/>
                  </a:ext>
                </a:extLst>
              </a:tr>
              <a:tr h="848677">
                <a:tc vMerge="1">
                  <a:txBody>
                    <a:bodyPr/>
                    <a:lstStyle/>
                    <a:p>
                      <a:endParaRPr lang="en-US"/>
                    </a:p>
                  </a:txBody>
                  <a:tcPr/>
                </a:tc>
                <a:tc>
                  <a:txBody>
                    <a:bodyPr/>
                    <a:lstStyle/>
                    <a:p>
                      <a:pPr algn="ctr">
                        <a:buNone/>
                      </a:pPr>
                      <a:r>
                        <a:rPr lang="ro-RO" sz="1700" dirty="0">
                          <a:effectLst/>
                          <a:latin typeface="Arial" panose="020B0604020202020204" pitchFamily="34" charset="0"/>
                          <a:cs typeface="Arial" panose="020B0604020202020204" pitchFamily="34" charset="0"/>
                        </a:rPr>
                        <a:t>Control (</a:t>
                      </a:r>
                      <a:r>
                        <a:rPr lang="ro-RO" sz="1700" dirty="0" err="1">
                          <a:effectLst/>
                          <a:latin typeface="Arial" panose="020B0604020202020204" pitchFamily="34" charset="0"/>
                          <a:cs typeface="Arial" panose="020B0604020202020204" pitchFamily="34" charset="0"/>
                        </a:rPr>
                        <a:t>initial</a:t>
                      </a:r>
                      <a:r>
                        <a:rPr lang="ro-RO" sz="1700" dirty="0">
                          <a:effectLst/>
                          <a:latin typeface="Arial" panose="020B0604020202020204" pitchFamily="34" charset="0"/>
                          <a:cs typeface="Arial" panose="020B0604020202020204" pitchFamily="34" charset="0"/>
                        </a:rPr>
                        <a:t> </a:t>
                      </a:r>
                      <a:r>
                        <a:rPr lang="ro-RO" sz="1700" dirty="0" err="1">
                          <a:effectLst/>
                          <a:latin typeface="Arial" panose="020B0604020202020204" pitchFamily="34" charset="0"/>
                          <a:cs typeface="Arial" panose="020B0604020202020204" pitchFamily="34" charset="0"/>
                        </a:rPr>
                        <a:t>cultivar</a:t>
                      </a: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295</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a:effectLst/>
                          <a:latin typeface="Arial" panose="020B0604020202020204" pitchFamily="34" charset="0"/>
                          <a:cs typeface="Arial" panose="020B0604020202020204" pitchFamily="34" charset="0"/>
                        </a:rPr>
                        <a:t>374</a:t>
                      </a:r>
                      <a:endParaRPr lang="en-US"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buNone/>
                      </a:pPr>
                      <a:r>
                        <a:rPr lang="ro-RO" sz="1700" dirty="0">
                          <a:effectLst/>
                          <a:latin typeface="Arial" panose="020B0604020202020204" pitchFamily="34" charset="0"/>
                          <a:cs typeface="Arial" panose="020B0604020202020204" pitchFamily="34" charset="0"/>
                        </a:rPr>
                        <a:t>-</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11879218"/>
                  </a:ext>
                </a:extLst>
              </a:tr>
              <a:tr h="282892">
                <a:tc gridSpan="8">
                  <a:txBody>
                    <a:bodyPr/>
                    <a:lstStyle/>
                    <a:p>
                      <a:pPr algn="l">
                        <a:buNone/>
                      </a:pPr>
                      <a:r>
                        <a:rPr lang="ro-RO" sz="1700" dirty="0">
                          <a:effectLst/>
                          <a:latin typeface="Arial" panose="020B0604020202020204" pitchFamily="34" charset="0"/>
                          <a:cs typeface="Arial" panose="020B0604020202020204" pitchFamily="34" charset="0"/>
                        </a:rPr>
                        <a:t>ns – </a:t>
                      </a:r>
                      <a:r>
                        <a:rPr lang="ro-RO" sz="1700" dirty="0" err="1">
                          <a:effectLst/>
                          <a:latin typeface="Arial" panose="020B0604020202020204" pitchFamily="34" charset="0"/>
                          <a:cs typeface="Arial" panose="020B0604020202020204" pitchFamily="34" charset="0"/>
                        </a:rPr>
                        <a:t>not</a:t>
                      </a:r>
                      <a:r>
                        <a:rPr lang="ro-RO" sz="1700" dirty="0">
                          <a:effectLst/>
                          <a:latin typeface="Arial" panose="020B0604020202020204" pitchFamily="34" charset="0"/>
                          <a:cs typeface="Arial" panose="020B0604020202020204" pitchFamily="34" charset="0"/>
                        </a:rPr>
                        <a:t> </a:t>
                      </a:r>
                      <a:r>
                        <a:rPr lang="ro-RO" sz="1700" dirty="0" err="1">
                          <a:effectLst/>
                          <a:latin typeface="Arial" panose="020B0604020202020204" pitchFamily="34" charset="0"/>
                          <a:cs typeface="Arial" panose="020B0604020202020204" pitchFamily="34" charset="0"/>
                        </a:rPr>
                        <a:t>significant</a:t>
                      </a:r>
                      <a:r>
                        <a:rPr lang="ro-RO" sz="1700" dirty="0">
                          <a:effectLst/>
                          <a:latin typeface="Arial" panose="020B0604020202020204" pitchFamily="34" charset="0"/>
                          <a:cs typeface="Arial" panose="020B0604020202020204" pitchFamily="34" charset="0"/>
                        </a:rPr>
                        <a:t>; *, **, *** – </a:t>
                      </a:r>
                      <a:r>
                        <a:rPr lang="ro-RO" sz="1700" dirty="0" err="1">
                          <a:effectLst/>
                          <a:latin typeface="Arial" panose="020B0604020202020204" pitchFamily="34" charset="0"/>
                          <a:cs typeface="Arial" panose="020B0604020202020204" pitchFamily="34" charset="0"/>
                        </a:rPr>
                        <a:t>significant</a:t>
                      </a:r>
                      <a:r>
                        <a:rPr lang="ro-RO" sz="1700" dirty="0">
                          <a:effectLst/>
                          <a:latin typeface="Arial" panose="020B0604020202020204" pitchFamily="34" charset="0"/>
                          <a:cs typeface="Arial" panose="020B0604020202020204" pitchFamily="34" charset="0"/>
                        </a:rPr>
                        <a:t> for p &lt; 0.05; p &lt; 0.01; p &lt; 0.001.</a:t>
                      </a:r>
                      <a:endParaRPr lang="en-US"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1351125"/>
                  </a:ext>
                </a:extLst>
              </a:tr>
            </a:tbl>
          </a:graphicData>
        </a:graphic>
      </p:graphicFrame>
      <p:sp>
        <p:nvSpPr>
          <p:cNvPr id="33" name="TextBox 32">
            <a:extLst>
              <a:ext uri="{FF2B5EF4-FFF2-40B4-BE49-F238E27FC236}">
                <a16:creationId xmlns:a16="http://schemas.microsoft.com/office/drawing/2014/main" id="{8EE8F3DF-7138-2B0B-C085-BB06A731D26A}"/>
              </a:ext>
            </a:extLst>
          </p:cNvPr>
          <p:cNvSpPr txBox="1"/>
          <p:nvPr/>
        </p:nvSpPr>
        <p:spPr>
          <a:xfrm>
            <a:off x="20857596" y="23931598"/>
            <a:ext cx="11129148" cy="1569660"/>
          </a:xfrm>
          <a:prstGeom prst="rect">
            <a:avLst/>
          </a:prstGeom>
          <a:noFill/>
        </p:spPr>
        <p:txBody>
          <a:bodyPr wrap="square">
            <a:spAutoFit/>
          </a:bodyPr>
          <a:lstStyle/>
          <a:p>
            <a:pPr algn="just"/>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Overall</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the</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results</a:t>
            </a:r>
            <a:r>
              <a:rPr lang="ro-RO" sz="3200" dirty="0">
                <a:effectLst/>
                <a:latin typeface="Arial" panose="020B0604020202020204" pitchFamily="34" charset="0"/>
                <a:ea typeface="Times New Roman" panose="02020603050405020304" pitchFamily="18" charset="0"/>
                <a:cs typeface="Arial" panose="020B0604020202020204" pitchFamily="34" charset="0"/>
              </a:rPr>
              <a:t> confirm </a:t>
            </a:r>
            <a:r>
              <a:rPr lang="ro-RO" sz="3200" dirty="0" err="1">
                <a:effectLst/>
                <a:latin typeface="Arial" panose="020B0604020202020204" pitchFamily="34" charset="0"/>
                <a:ea typeface="Times New Roman" panose="02020603050405020304" pitchFamily="18" charset="0"/>
                <a:cs typeface="Arial" panose="020B0604020202020204" pitchFamily="34" charset="0"/>
              </a:rPr>
              <a:t>the</a:t>
            </a:r>
            <a:r>
              <a:rPr lang="ro-RO" sz="3200" dirty="0">
                <a:effectLst/>
                <a:latin typeface="Arial" panose="020B0604020202020204" pitchFamily="34" charset="0"/>
                <a:ea typeface="Times New Roman" panose="02020603050405020304" pitchFamily="18" charset="0"/>
                <a:cs typeface="Arial" panose="020B0604020202020204" pitchFamily="34" charset="0"/>
              </a:rPr>
              <a:t> superior agronomic </a:t>
            </a:r>
            <a:r>
              <a:rPr lang="ro-RO" sz="3200" dirty="0" err="1">
                <a:effectLst/>
                <a:latin typeface="Arial" panose="020B0604020202020204" pitchFamily="34" charset="0"/>
                <a:ea typeface="Times New Roman" panose="02020603050405020304" pitchFamily="18" charset="0"/>
                <a:cs typeface="Arial" panose="020B0604020202020204" pitchFamily="34" charset="0"/>
              </a:rPr>
              <a:t>value</a:t>
            </a:r>
            <a:r>
              <a:rPr lang="ro-RO" sz="3200" dirty="0">
                <a:effectLst/>
                <a:latin typeface="Arial" panose="020B0604020202020204" pitchFamily="34" charset="0"/>
                <a:ea typeface="Times New Roman" panose="02020603050405020304" pitchFamily="18" charset="0"/>
                <a:cs typeface="Arial" panose="020B0604020202020204" pitchFamily="34" charset="0"/>
              </a:rPr>
              <a:t> of </a:t>
            </a:r>
            <a:r>
              <a:rPr lang="ro-RO" sz="3200" dirty="0" err="1">
                <a:effectLst/>
                <a:latin typeface="Arial" panose="020B0604020202020204" pitchFamily="34" charset="0"/>
                <a:ea typeface="Times New Roman" panose="02020603050405020304" pitchFamily="18" charset="0"/>
                <a:cs typeface="Arial" panose="020B0604020202020204" pitchFamily="34" charset="0"/>
              </a:rPr>
              <a:t>the</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clonal</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elites</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and</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the</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usefulness</a:t>
            </a:r>
            <a:r>
              <a:rPr lang="ro-RO" sz="3200" dirty="0">
                <a:effectLst/>
                <a:latin typeface="Arial" panose="020B0604020202020204" pitchFamily="34" charset="0"/>
                <a:ea typeface="Times New Roman" panose="02020603050405020304" pitchFamily="18" charset="0"/>
                <a:cs typeface="Arial" panose="020B0604020202020204" pitchFamily="34" charset="0"/>
              </a:rPr>
              <a:t> of </a:t>
            </a:r>
            <a:r>
              <a:rPr lang="ro-RO" sz="3200" dirty="0" err="1">
                <a:effectLst/>
                <a:latin typeface="Arial" panose="020B0604020202020204" pitchFamily="34" charset="0"/>
                <a:ea typeface="Times New Roman" panose="02020603050405020304" pitchFamily="18" charset="0"/>
                <a:cs typeface="Arial" panose="020B0604020202020204" pitchFamily="34" charset="0"/>
              </a:rPr>
              <a:t>clonal</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selection</a:t>
            </a:r>
            <a:r>
              <a:rPr lang="ro-RO" sz="3200" dirty="0">
                <a:effectLst/>
                <a:latin typeface="Arial" panose="020B0604020202020204" pitchFamily="34" charset="0"/>
                <a:ea typeface="Times New Roman" panose="02020603050405020304" pitchFamily="18" charset="0"/>
                <a:cs typeface="Arial" panose="020B0604020202020204" pitchFamily="34" charset="0"/>
              </a:rPr>
              <a:t> in </a:t>
            </a:r>
            <a:r>
              <a:rPr lang="ro-RO" sz="3200" dirty="0" err="1">
                <a:effectLst/>
                <a:latin typeface="Arial" panose="020B0604020202020204" pitchFamily="34" charset="0"/>
                <a:ea typeface="Times New Roman" panose="02020603050405020304" pitchFamily="18" charset="0"/>
                <a:cs typeface="Arial" panose="020B0604020202020204" pitchFamily="34" charset="0"/>
              </a:rPr>
              <a:t>increasing</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grapevine</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r>
              <a:rPr lang="ro-RO" sz="3200" dirty="0" err="1">
                <a:effectLst/>
                <a:latin typeface="Arial" panose="020B0604020202020204" pitchFamily="34" charset="0"/>
                <a:ea typeface="Times New Roman" panose="02020603050405020304" pitchFamily="18" charset="0"/>
                <a:cs typeface="Arial" panose="020B0604020202020204" pitchFamily="34" charset="0"/>
              </a:rPr>
              <a:t>productivity</a:t>
            </a:r>
            <a:r>
              <a:rPr lang="ro-RO" sz="3200" dirty="0">
                <a:effectLst/>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B0872C5-1B4B-C03F-0135-E841AC201B8C}"/>
              </a:ext>
            </a:extLst>
          </p:cNvPr>
          <p:cNvSpPr txBox="1"/>
          <p:nvPr/>
        </p:nvSpPr>
        <p:spPr>
          <a:xfrm>
            <a:off x="1845487" y="34771568"/>
            <a:ext cx="29654178" cy="3046988"/>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Clonal selection </a:t>
            </a:r>
            <a:r>
              <a:rPr lang="ro-RO" sz="3200" dirty="0" err="1">
                <a:latin typeface="Arial" panose="020B0604020202020204" pitchFamily="34" charset="0"/>
                <a:cs typeface="Arial" panose="020B0604020202020204" pitchFamily="34" charset="0"/>
              </a:rPr>
              <a:t>enabled</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the</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identification</a:t>
            </a:r>
            <a:r>
              <a:rPr lang="ro-RO" sz="3200" dirty="0">
                <a:latin typeface="Arial" panose="020B0604020202020204" pitchFamily="34" charset="0"/>
                <a:cs typeface="Arial" panose="020B0604020202020204" pitchFamily="34" charset="0"/>
              </a:rPr>
              <a:t> of</a:t>
            </a:r>
            <a:r>
              <a:rPr lang="en-US" sz="3200" dirty="0">
                <a:latin typeface="Arial" panose="020B0604020202020204" pitchFamily="34" charset="0"/>
                <a:cs typeface="Arial" panose="020B0604020202020204" pitchFamily="34" charset="0"/>
              </a:rPr>
              <a:t> elite</a:t>
            </a:r>
            <a:r>
              <a:rPr lang="ro-RO" sz="3200" dirty="0">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 with superior fertility and high productive potential, confirming the effectiveness of vegetative </a:t>
            </a:r>
            <a:r>
              <a:rPr lang="ro-RO" sz="3200" dirty="0" err="1">
                <a:latin typeface="Arial" panose="020B0604020202020204" pitchFamily="34" charset="0"/>
                <a:cs typeface="Arial" panose="020B0604020202020204" pitchFamily="34" charset="0"/>
              </a:rPr>
              <a:t>breeding</a:t>
            </a:r>
            <a:r>
              <a:rPr lang="en-US" sz="3200" dirty="0">
                <a:latin typeface="Arial" panose="020B0604020202020204" pitchFamily="34" charset="0"/>
                <a:cs typeface="Arial" panose="020B0604020202020204" pitchFamily="34" charset="0"/>
              </a:rPr>
              <a:t>.</a:t>
            </a:r>
            <a:endParaRPr lang="ro-RO"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Some elites showed earlier ripening than controls, beneficial for adaptation to southeastern Romania conditions.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ANOVA and LSD tests confirmed significant differences </a:t>
            </a:r>
            <a:r>
              <a:rPr lang="ro-RO" sz="3200" dirty="0" err="1">
                <a:latin typeface="Arial" panose="020B0604020202020204" pitchFamily="34" charset="0"/>
                <a:cs typeface="Arial" panose="020B0604020202020204" pitchFamily="34" charset="0"/>
              </a:rPr>
              <a:t>regarding</a:t>
            </a:r>
            <a:r>
              <a:rPr lang="en-US" sz="3200" dirty="0">
                <a:latin typeface="Arial" panose="020B0604020202020204" pitchFamily="34" charset="0"/>
                <a:cs typeface="Arial" panose="020B0604020202020204" pitchFamily="34" charset="0"/>
              </a:rPr>
              <a:t> fertility, berry set, and productivity indices.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Elites 80/10/6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72/3/16</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and 89/8/3</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('Moldova') showed the highest productivity, with significant increases.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Elite 14/5/22 ('</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also showed validated productive performance and propagation potential.</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Promoting superior clones supports vineyard modernization and improves regional viticulture competitiveness.</a:t>
            </a:r>
            <a:endParaRPr lang="ro-RO" sz="3200" b="1" dirty="0">
              <a:solidFill>
                <a:srgbClr val="FF0000"/>
              </a:solidFill>
              <a:latin typeface="Arial" panose="020B0604020202020204" pitchFamily="34" charset="0"/>
              <a:ea typeface="Arial" charset="0"/>
              <a:cs typeface="Arial" panose="020B0604020202020204" pitchFamily="34" charset="0"/>
            </a:endParaRPr>
          </a:p>
        </p:txBody>
      </p:sp>
      <p:sp>
        <p:nvSpPr>
          <p:cNvPr id="52" name="TextBox 51">
            <a:extLst>
              <a:ext uri="{FF2B5EF4-FFF2-40B4-BE49-F238E27FC236}">
                <a16:creationId xmlns:a16="http://schemas.microsoft.com/office/drawing/2014/main" id="{31B89FEA-8061-E2E2-7C4E-00888912F785}"/>
              </a:ext>
            </a:extLst>
          </p:cNvPr>
          <p:cNvSpPr txBox="1"/>
          <p:nvPr/>
        </p:nvSpPr>
        <p:spPr>
          <a:xfrm>
            <a:off x="1833285" y="38514506"/>
            <a:ext cx="19685324" cy="1077218"/>
          </a:xfrm>
          <a:prstGeom prst="rect">
            <a:avLst/>
          </a:prstGeom>
          <a:noFill/>
        </p:spPr>
        <p:txBody>
          <a:bodyPr wrap="square">
            <a:spAutoFit/>
          </a:bodyPr>
          <a:lstStyle/>
          <a:p>
            <a:pPr algn="just"/>
            <a:r>
              <a:rPr lang="en-US" sz="3200" dirty="0">
                <a:latin typeface="Arial" panose="020B0604020202020204" pitchFamily="34" charset="0"/>
                <a:cs typeface="Arial" panose="020B0604020202020204" pitchFamily="34" charset="0"/>
              </a:rPr>
              <a:t>Gomez, K.A. &amp; Gomez, A.A. (1984). </a:t>
            </a:r>
            <a:r>
              <a:rPr lang="en-US" sz="3200" i="1" dirty="0">
                <a:latin typeface="Arial" panose="020B0604020202020204" pitchFamily="34" charset="0"/>
                <a:cs typeface="Arial" panose="020B0604020202020204" pitchFamily="34" charset="0"/>
              </a:rPr>
              <a:t>Statistical Procedures for Agricultural Research</a:t>
            </a:r>
            <a:r>
              <a:rPr lang="en-US" sz="3200" dirty="0">
                <a:latin typeface="Arial" panose="020B0604020202020204" pitchFamily="34" charset="0"/>
                <a:cs typeface="Arial" panose="020B0604020202020204" pitchFamily="34" charset="0"/>
              </a:rPr>
              <a:t> (2nd ed.). Wiley.</a:t>
            </a:r>
            <a:endParaRPr lang="ro-RO"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Oprea, Ș. &amp; Moldovan, S.D. (2007). </a:t>
            </a:r>
            <a:r>
              <a:rPr lang="en-US" sz="3200" i="1" dirty="0" err="1">
                <a:latin typeface="Arial" panose="020B0604020202020204" pitchFamily="34" charset="0"/>
                <a:cs typeface="Arial" panose="020B0604020202020204" pitchFamily="34" charset="0"/>
              </a:rPr>
              <a:t>Ameliorarea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viței</a:t>
            </a:r>
            <a:r>
              <a:rPr lang="en-US" sz="3200" i="1" dirty="0">
                <a:latin typeface="Arial" panose="020B0604020202020204" pitchFamily="34" charset="0"/>
                <a:cs typeface="Arial" panose="020B0604020202020204" pitchFamily="34" charset="0"/>
              </a:rPr>
              <a:t> de vie </a:t>
            </a:r>
            <a:r>
              <a:rPr lang="en-US" sz="3200" i="1" dirty="0" err="1">
                <a:latin typeface="Arial" panose="020B0604020202020204" pitchFamily="34" charset="0"/>
                <a:cs typeface="Arial" panose="020B0604020202020204" pitchFamily="34" charset="0"/>
              </a:rPr>
              <a:t>în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România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Editura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Poliam</a:t>
            </a:r>
            <a:r>
              <a:rPr lang="en-US" sz="3200" dirty="0">
                <a:latin typeface="Arial" panose="020B0604020202020204" pitchFamily="34" charset="0"/>
                <a:cs typeface="Arial" panose="020B0604020202020204" pitchFamily="34" charset="0"/>
              </a:rPr>
              <a:t>.</a:t>
            </a:r>
          </a:p>
        </p:txBody>
      </p:sp>
      <p:pic>
        <p:nvPicPr>
          <p:cNvPr id="55" name="Picture 54" descr="Stațiunea Murfatlar | Vinuri cu Tradiție din Podgoria Murfatlar">
            <a:extLst>
              <a:ext uri="{FF2B5EF4-FFF2-40B4-BE49-F238E27FC236}">
                <a16:creationId xmlns:a16="http://schemas.microsoft.com/office/drawing/2014/main" id="{D876540B-B262-9187-C469-E0E711E9C301}"/>
              </a:ext>
            </a:extLst>
          </p:cNvPr>
          <p:cNvPicPr>
            <a:picLocks noChangeAspect="1"/>
          </p:cNvPicPr>
          <p:nvPr/>
        </p:nvPicPr>
        <p:blipFill>
          <a:blip r:embed="rId5"/>
          <a:stretch>
            <a:fillRect/>
          </a:stretch>
        </p:blipFill>
        <p:spPr>
          <a:xfrm>
            <a:off x="26847325" y="1486545"/>
            <a:ext cx="4158526" cy="3508060"/>
          </a:xfrm>
          <a:prstGeom prst="rect">
            <a:avLst/>
          </a:prstGeom>
        </p:spPr>
      </p:pic>
      <p:sp>
        <p:nvSpPr>
          <p:cNvPr id="57" name="TextBox 56">
            <a:extLst>
              <a:ext uri="{FF2B5EF4-FFF2-40B4-BE49-F238E27FC236}">
                <a16:creationId xmlns:a16="http://schemas.microsoft.com/office/drawing/2014/main" id="{75CAC2BF-1E09-47AF-1185-68AF06323A13}"/>
              </a:ext>
            </a:extLst>
          </p:cNvPr>
          <p:cNvSpPr txBox="1"/>
          <p:nvPr/>
        </p:nvSpPr>
        <p:spPr>
          <a:xfrm>
            <a:off x="2623570" y="26490082"/>
            <a:ext cx="15600914" cy="461665"/>
          </a:xfrm>
          <a:prstGeom prst="rect">
            <a:avLst/>
          </a:prstGeom>
          <a:noFill/>
        </p:spPr>
        <p:txBody>
          <a:bodyPr wrap="square">
            <a:spAutoFit/>
          </a:bodyPr>
          <a:lstStyle/>
          <a:p>
            <a:r>
              <a:rPr lang="ro-RO" sz="2400" dirty="0" err="1">
                <a:effectLst/>
                <a:latin typeface="Arial" panose="020B0604020202020204" pitchFamily="34" charset="0"/>
                <a:ea typeface="Times New Roman" panose="02020603050405020304" pitchFamily="18" charset="0"/>
                <a:cs typeface="Arial" panose="020B0604020202020204" pitchFamily="34" charset="0"/>
              </a:rPr>
              <a:t>Progression</a:t>
            </a:r>
            <a:r>
              <a:rPr lang="ro-RO" sz="2400" dirty="0">
                <a:effectLst/>
                <a:latin typeface="Arial" panose="020B0604020202020204" pitchFamily="34" charset="0"/>
                <a:ea typeface="Times New Roman" panose="02020603050405020304" pitchFamily="18" charset="0"/>
                <a:cs typeface="Arial" panose="020B0604020202020204" pitchFamily="34" charset="0"/>
              </a:rPr>
              <a:t> of </a:t>
            </a:r>
            <a:r>
              <a:rPr lang="ro-RO" sz="2400" dirty="0" err="1">
                <a:effectLst/>
                <a:latin typeface="Arial" panose="020B0604020202020204" pitchFamily="34" charset="0"/>
                <a:ea typeface="Times New Roman" panose="02020603050405020304" pitchFamily="18" charset="0"/>
                <a:cs typeface="Arial" panose="020B0604020202020204" pitchFamily="34" charset="0"/>
              </a:rPr>
              <a:t>vegetation</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phenophases</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during</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study</a:t>
            </a:r>
            <a:r>
              <a:rPr lang="ro-RO" sz="2400" dirty="0">
                <a:effectLst/>
                <a:latin typeface="Arial" panose="020B0604020202020204" pitchFamily="34" charset="0"/>
                <a:ea typeface="Times New Roman" panose="02020603050405020304" pitchFamily="18" charset="0"/>
                <a:cs typeface="Arial" panose="020B0604020202020204" pitchFamily="34" charset="0"/>
              </a:rPr>
              <a:t> period</a:t>
            </a:r>
            <a:endParaRPr lang="en-US" sz="24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6337F66E-17E1-DA3D-E200-9B54066CE673}"/>
              </a:ext>
            </a:extLst>
          </p:cNvPr>
          <p:cNvSpPr txBox="1"/>
          <p:nvPr/>
        </p:nvSpPr>
        <p:spPr>
          <a:xfrm>
            <a:off x="21697990" y="15985504"/>
            <a:ext cx="10049592" cy="830997"/>
          </a:xfrm>
          <a:prstGeom prst="rect">
            <a:avLst/>
          </a:prstGeom>
          <a:noFill/>
        </p:spPr>
        <p:txBody>
          <a:bodyPr wrap="square">
            <a:spAutoFit/>
          </a:bodyPr>
          <a:lstStyle/>
          <a:p>
            <a:pPr algn="ctr"/>
            <a:r>
              <a:rPr lang="ro-RO" sz="2400" dirty="0" err="1">
                <a:effectLst/>
                <a:latin typeface="Arial" panose="020B0604020202020204" pitchFamily="34" charset="0"/>
                <a:ea typeface="Times New Roman" panose="02020603050405020304" pitchFamily="18" charset="0"/>
                <a:cs typeface="Arial" panose="020B0604020202020204" pitchFamily="34" charset="0"/>
              </a:rPr>
              <a:t>Shoot</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fertility</a:t>
            </a:r>
            <a:r>
              <a:rPr lang="ro-RO" sz="2400" dirty="0">
                <a:effectLst/>
                <a:latin typeface="Arial" panose="020B0604020202020204" pitchFamily="34" charset="0"/>
                <a:ea typeface="Times New Roman" panose="02020603050405020304" pitchFamily="18" charset="0"/>
                <a:cs typeface="Arial" panose="020B0604020202020204" pitchFamily="34" charset="0"/>
              </a:rPr>
              <a:t> of </a:t>
            </a:r>
            <a:r>
              <a:rPr lang="ro-RO" sz="2400" dirty="0" err="1">
                <a:effectLst/>
                <a:latin typeface="Arial" panose="020B0604020202020204" pitchFamily="34" charset="0"/>
                <a:ea typeface="Times New Roman" panose="02020603050405020304" pitchFamily="18" charset="0"/>
                <a:cs typeface="Arial" panose="020B0604020202020204" pitchFamily="34" charset="0"/>
              </a:rPr>
              <a:t>clonal</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elites</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compared</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to</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control </a:t>
            </a:r>
            <a:r>
              <a:rPr lang="ro-RO" sz="2400" dirty="0" err="1">
                <a:effectLst/>
                <a:latin typeface="Arial" panose="020B0604020202020204" pitchFamily="34" charset="0"/>
                <a:ea typeface="Times New Roman" panose="02020603050405020304" pitchFamily="18" charset="0"/>
                <a:cs typeface="Arial" panose="020B0604020202020204" pitchFamily="34" charset="0"/>
              </a:rPr>
              <a:t>variety</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during</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study</a:t>
            </a:r>
            <a:r>
              <a:rPr lang="ro-RO" sz="2400" dirty="0">
                <a:effectLst/>
                <a:latin typeface="Arial" panose="020B0604020202020204" pitchFamily="34" charset="0"/>
                <a:ea typeface="Times New Roman" panose="02020603050405020304" pitchFamily="18" charset="0"/>
                <a:cs typeface="Arial" panose="020B0604020202020204" pitchFamily="34" charset="0"/>
              </a:rPr>
              <a:t> period (</a:t>
            </a:r>
            <a:r>
              <a:rPr lang="ro-RO" sz="2400" dirty="0" err="1">
                <a:effectLst/>
                <a:latin typeface="Arial" panose="020B0604020202020204" pitchFamily="34" charset="0"/>
                <a:ea typeface="Times New Roman" panose="02020603050405020304" pitchFamily="18" charset="0"/>
                <a:cs typeface="Arial" panose="020B0604020202020204" pitchFamily="34" charset="0"/>
              </a:rPr>
              <a:t>average</a:t>
            </a:r>
            <a:r>
              <a:rPr lang="ro-RO" sz="2400" dirty="0">
                <a:effectLst/>
                <a:latin typeface="Arial" panose="020B0604020202020204" pitchFamily="34" charset="0"/>
                <a:ea typeface="Times New Roman" panose="02020603050405020304" pitchFamily="18" charset="0"/>
                <a:cs typeface="Arial" panose="020B0604020202020204" pitchFamily="34" charset="0"/>
              </a:rPr>
              <a:t> for 2019–2024)</a:t>
            </a:r>
            <a:endParaRPr lang="en-US" sz="24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6B98A81-21C1-B386-A543-AF925B2FF87F}"/>
              </a:ext>
            </a:extLst>
          </p:cNvPr>
          <p:cNvSpPr txBox="1"/>
          <p:nvPr/>
        </p:nvSpPr>
        <p:spPr>
          <a:xfrm>
            <a:off x="11886193" y="25222600"/>
            <a:ext cx="8988202" cy="830997"/>
          </a:xfrm>
          <a:prstGeom prst="rect">
            <a:avLst/>
          </a:prstGeom>
          <a:noFill/>
        </p:spPr>
        <p:txBody>
          <a:bodyPr wrap="square">
            <a:spAutoFit/>
          </a:bodyPr>
          <a:lstStyle/>
          <a:p>
            <a:pPr algn="ctr"/>
            <a:r>
              <a:rPr lang="ro-RO" sz="2400" dirty="0" err="1">
                <a:effectLst/>
                <a:latin typeface="Arial" panose="020B0604020202020204" pitchFamily="34" charset="0"/>
                <a:ea typeface="Times New Roman" panose="02020603050405020304" pitchFamily="18" charset="0"/>
                <a:cs typeface="Arial" panose="020B0604020202020204" pitchFamily="34" charset="0"/>
              </a:rPr>
              <a:t>Productivity</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indices</a:t>
            </a:r>
            <a:r>
              <a:rPr lang="ro-RO" sz="2400" dirty="0">
                <a:effectLst/>
                <a:latin typeface="Arial" panose="020B0604020202020204" pitchFamily="34" charset="0"/>
                <a:ea typeface="Times New Roman" panose="02020603050405020304" pitchFamily="18" charset="0"/>
                <a:cs typeface="Arial" panose="020B0604020202020204" pitchFamily="34" charset="0"/>
              </a:rPr>
              <a:t> of </a:t>
            </a:r>
            <a:r>
              <a:rPr lang="ro-RO" sz="2400" dirty="0" err="1">
                <a:effectLst/>
                <a:latin typeface="Arial" panose="020B0604020202020204" pitchFamily="34" charset="0"/>
                <a:ea typeface="Times New Roman" panose="02020603050405020304" pitchFamily="18" charset="0"/>
                <a:cs typeface="Arial" panose="020B0604020202020204" pitchFamily="34" charset="0"/>
              </a:rPr>
              <a:t>clonal</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elites</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compared</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to</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control </a:t>
            </a:r>
            <a:r>
              <a:rPr lang="ro-RO" sz="2400" dirty="0" err="1">
                <a:effectLst/>
                <a:latin typeface="Arial" panose="020B0604020202020204" pitchFamily="34" charset="0"/>
                <a:ea typeface="Times New Roman" panose="02020603050405020304" pitchFamily="18" charset="0"/>
                <a:cs typeface="Arial" panose="020B0604020202020204" pitchFamily="34" charset="0"/>
              </a:rPr>
              <a:t>variety</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during</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study</a:t>
            </a:r>
            <a:r>
              <a:rPr lang="ro-RO" sz="2400" dirty="0">
                <a:effectLst/>
                <a:latin typeface="Arial" panose="020B0604020202020204" pitchFamily="34" charset="0"/>
                <a:ea typeface="Times New Roman" panose="02020603050405020304" pitchFamily="18" charset="0"/>
                <a:cs typeface="Arial" panose="020B0604020202020204" pitchFamily="34" charset="0"/>
              </a:rPr>
              <a:t> period (</a:t>
            </a:r>
            <a:r>
              <a:rPr lang="ro-RO" sz="2400" dirty="0" err="1">
                <a:effectLst/>
                <a:latin typeface="Arial" panose="020B0604020202020204" pitchFamily="34" charset="0"/>
                <a:ea typeface="Times New Roman" panose="02020603050405020304" pitchFamily="18" charset="0"/>
                <a:cs typeface="Arial" panose="020B0604020202020204" pitchFamily="34" charset="0"/>
              </a:rPr>
              <a:t>average</a:t>
            </a:r>
            <a:r>
              <a:rPr lang="ro-RO" sz="2400" dirty="0">
                <a:effectLst/>
                <a:latin typeface="Arial" panose="020B0604020202020204" pitchFamily="34" charset="0"/>
                <a:ea typeface="Times New Roman" panose="02020603050405020304" pitchFamily="18" charset="0"/>
                <a:cs typeface="Arial" panose="020B0604020202020204" pitchFamily="34" charset="0"/>
              </a:rPr>
              <a:t> for 2019–2024)</a:t>
            </a:r>
            <a:endParaRPr lang="en-US" sz="24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5B639CF4-DE60-D0F0-86C6-9D28A192A4CF}"/>
              </a:ext>
            </a:extLst>
          </p:cNvPr>
          <p:cNvSpPr txBox="1"/>
          <p:nvPr/>
        </p:nvSpPr>
        <p:spPr>
          <a:xfrm>
            <a:off x="22238517" y="34341215"/>
            <a:ext cx="9374305" cy="461665"/>
          </a:xfrm>
          <a:prstGeom prst="rect">
            <a:avLst/>
          </a:prstGeom>
          <a:noFill/>
        </p:spPr>
        <p:txBody>
          <a:bodyPr wrap="square">
            <a:spAutoFit/>
          </a:bodyPr>
          <a:lstStyle/>
          <a:p>
            <a:pPr algn="ctr"/>
            <a:r>
              <a:rPr lang="ro-RO" sz="2400" dirty="0" err="1">
                <a:effectLst/>
                <a:latin typeface="Arial" panose="020B0604020202020204" pitchFamily="34" charset="0"/>
                <a:ea typeface="Times New Roman" panose="02020603050405020304" pitchFamily="18" charset="0"/>
                <a:cs typeface="Arial" panose="020B0604020202020204" pitchFamily="34" charset="0"/>
              </a:rPr>
              <a:t>Characterization</a:t>
            </a:r>
            <a:r>
              <a:rPr lang="ro-RO" sz="2400" dirty="0">
                <a:effectLst/>
                <a:latin typeface="Arial" panose="020B0604020202020204" pitchFamily="34" charset="0"/>
                <a:ea typeface="Times New Roman" panose="02020603050405020304" pitchFamily="18" charset="0"/>
                <a:cs typeface="Arial" panose="020B0604020202020204" pitchFamily="34" charset="0"/>
              </a:rPr>
              <a:t> of superior </a:t>
            </a:r>
            <a:r>
              <a:rPr lang="ro-RO" sz="2400" dirty="0" err="1">
                <a:effectLst/>
                <a:latin typeface="Arial" panose="020B0604020202020204" pitchFamily="34" charset="0"/>
                <a:ea typeface="Times New Roman" panose="02020603050405020304" pitchFamily="18" charset="0"/>
                <a:cs typeface="Arial" panose="020B0604020202020204" pitchFamily="34" charset="0"/>
              </a:rPr>
              <a:t>elites</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compared</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to</a:t>
            </a:r>
            <a:r>
              <a:rPr lang="ro-RO" sz="2400" dirty="0">
                <a:effectLst/>
                <a:latin typeface="Arial" panose="020B0604020202020204" pitchFamily="34" charset="0"/>
                <a:ea typeface="Times New Roman" panose="02020603050405020304" pitchFamily="18" charset="0"/>
                <a:cs typeface="Arial" panose="020B0604020202020204" pitchFamily="34" charset="0"/>
              </a:rPr>
              <a:t> </a:t>
            </a:r>
            <a:r>
              <a:rPr lang="ro-RO" sz="2400" dirty="0" err="1">
                <a:effectLst/>
                <a:latin typeface="Arial" panose="020B0604020202020204" pitchFamily="34" charset="0"/>
                <a:ea typeface="Times New Roman" panose="02020603050405020304" pitchFamily="18" charset="0"/>
                <a:cs typeface="Arial" panose="020B0604020202020204" pitchFamily="34" charset="0"/>
              </a:rPr>
              <a:t>the</a:t>
            </a:r>
            <a:r>
              <a:rPr lang="ro-RO" sz="2400" dirty="0">
                <a:effectLst/>
                <a:latin typeface="Arial" panose="020B0604020202020204" pitchFamily="34" charset="0"/>
                <a:ea typeface="Times New Roman" panose="02020603050405020304" pitchFamily="18" charset="0"/>
                <a:cs typeface="Arial" panose="020B0604020202020204" pitchFamily="34" charset="0"/>
              </a:rPr>
              <a:t> control </a:t>
            </a:r>
            <a:r>
              <a:rPr lang="ro-RO" sz="2400" dirty="0" err="1">
                <a:effectLst/>
                <a:latin typeface="Arial" panose="020B0604020202020204" pitchFamily="34" charset="0"/>
                <a:ea typeface="Times New Roman" panose="02020603050405020304" pitchFamily="18" charset="0"/>
                <a:cs typeface="Arial" panose="020B0604020202020204" pitchFamily="34" charset="0"/>
              </a:rPr>
              <a:t>variety</a:t>
            </a:r>
            <a:endParaRPr lang="en-US"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B54EF95-0F20-83C8-1E99-77296EF705E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10889" r="7333" b="27852"/>
          <a:stretch/>
        </p:blipFill>
        <p:spPr>
          <a:xfrm>
            <a:off x="21769785" y="25860678"/>
            <a:ext cx="2658123" cy="2757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1824E98-A049-28C2-4DCC-2C3E13085E7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brightnessContrast bright="39000"/>
                    </a14:imgEffect>
                  </a14:imgLayer>
                </a14:imgProps>
              </a:ext>
              <a:ext uri="{28A0092B-C50C-407E-A947-70E740481C1C}">
                <a14:useLocalDpi xmlns:a14="http://schemas.microsoft.com/office/drawing/2010/main" val="0"/>
              </a:ext>
            </a:extLst>
          </a:blip>
          <a:srcRect l="12635" t="33882" r="23305" b="13852"/>
          <a:stretch>
            <a:fillRect/>
          </a:stretch>
        </p:blipFill>
        <p:spPr bwMode="auto">
          <a:xfrm>
            <a:off x="24527043" y="25886511"/>
            <a:ext cx="2524211" cy="2807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E7A7E1D-ACA4-026E-695E-42FFFE5A0FB0}"/>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t="29010"/>
          <a:stretch>
            <a:fillRect/>
          </a:stretch>
        </p:blipFill>
        <p:spPr bwMode="auto">
          <a:xfrm>
            <a:off x="27251507" y="25867644"/>
            <a:ext cx="2524211" cy="2858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7" name="Picture 6" descr="product_990">
            <a:extLst>
              <a:ext uri="{FF2B5EF4-FFF2-40B4-BE49-F238E27FC236}">
                <a16:creationId xmlns:a16="http://schemas.microsoft.com/office/drawing/2014/main" id="{76447977-4670-20DB-94D8-D90DFB6D61E7}"/>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rcRect l="-4001" t="8351" r="4001" b="6932"/>
          <a:stretch>
            <a:fillRect/>
          </a:stretch>
        </p:blipFill>
        <p:spPr bwMode="auto">
          <a:xfrm>
            <a:off x="29840792" y="25796468"/>
            <a:ext cx="2330117" cy="2859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0" name="Picture 9" descr="Diversitatea strugurilor negri de masă din Moldova">
            <a:extLst>
              <a:ext uri="{FF2B5EF4-FFF2-40B4-BE49-F238E27FC236}">
                <a16:creationId xmlns:a16="http://schemas.microsoft.com/office/drawing/2014/main" id="{156381AB-8865-82B7-7B50-5736501DC91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40000" contrast="-20000"/>
                    </a14:imgEffect>
                  </a14:imgLayer>
                </a14:imgProps>
              </a:ext>
              <a:ext uri="{28A0092B-C50C-407E-A947-70E740481C1C}">
                <a14:useLocalDpi xmlns:a14="http://schemas.microsoft.com/office/drawing/2010/main" val="0"/>
              </a:ext>
            </a:extLst>
          </a:blip>
          <a:srcRect l="4558" t="4830" r="4927" b="5084"/>
          <a:stretch>
            <a:fillRect/>
          </a:stretch>
        </p:blipFill>
        <p:spPr bwMode="auto">
          <a:xfrm>
            <a:off x="21714391" y="30245744"/>
            <a:ext cx="2633715" cy="2911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945531-202F-A588-B1A1-EBC3BBE8ED2E}"/>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l="17115" t="-1381" r="16915" b="11695"/>
          <a:stretch>
            <a:fillRect/>
          </a:stretch>
        </p:blipFill>
        <p:spPr bwMode="auto">
          <a:xfrm>
            <a:off x="24503904" y="30187070"/>
            <a:ext cx="2412872" cy="3009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2646DD0D-0A9E-4BBA-CE28-AA18D2C11B88}"/>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l="3536" t="27228" r="1284" b="21890"/>
          <a:stretch>
            <a:fillRect/>
          </a:stretch>
        </p:blipFill>
        <p:spPr bwMode="auto">
          <a:xfrm>
            <a:off x="27090379" y="30178853"/>
            <a:ext cx="2392693" cy="3010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376C945-7D35-0E39-7334-2E15F899FCE5}"/>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l="14741" t="29443" r="4614" b="16145"/>
          <a:stretch>
            <a:fillRect/>
          </a:stretch>
        </p:blipFill>
        <p:spPr bwMode="auto">
          <a:xfrm flipH="1">
            <a:off x="29564176" y="30200697"/>
            <a:ext cx="2654456" cy="29199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C05D02B2-B2C8-3DE7-0E74-F84FC651B830}"/>
              </a:ext>
            </a:extLst>
          </p:cNvPr>
          <p:cNvSpPr txBox="1"/>
          <p:nvPr/>
        </p:nvSpPr>
        <p:spPr>
          <a:xfrm>
            <a:off x="22495390" y="25414888"/>
            <a:ext cx="3825276" cy="461665"/>
          </a:xfrm>
          <a:prstGeom prst="rect">
            <a:avLst/>
          </a:prstGeom>
          <a:noFill/>
        </p:spPr>
        <p:txBody>
          <a:bodyPr wrap="square">
            <a:spAutoFit/>
          </a:bodyPr>
          <a:lstStyle/>
          <a:p>
            <a:pPr algn="ctr">
              <a:buNone/>
            </a:pPr>
            <a:r>
              <a:rPr lang="ro-RO" sz="2400" dirty="0" err="1">
                <a:latin typeface="Arial" panose="020B0604020202020204" pitchFamily="34" charset="0"/>
                <a:cs typeface="Arial" panose="020B0604020202020204" pitchFamily="34" charset="0"/>
              </a:rPr>
              <a:t>Cultivar</a:t>
            </a:r>
            <a:r>
              <a:rPr lang="ro-RO" sz="2400" dirty="0">
                <a:effectLst/>
                <a:latin typeface="Arial" panose="020B0604020202020204" pitchFamily="34" charset="0"/>
                <a:cs typeface="Arial" panose="020B0604020202020204" pitchFamily="34" charset="0"/>
              </a:rPr>
              <a:t> '</a:t>
            </a:r>
            <a:r>
              <a:rPr lang="ro-RO" sz="2400" dirty="0" err="1">
                <a:effectLst/>
                <a:latin typeface="Arial" panose="020B0604020202020204" pitchFamily="34" charset="0"/>
                <a:cs typeface="Arial" panose="020B0604020202020204" pitchFamily="34" charset="0"/>
              </a:rPr>
              <a:t>Bican</a:t>
            </a:r>
            <a:r>
              <a:rPr lang="ro-RO" sz="2400" dirty="0">
                <a:effectLst/>
                <a:latin typeface="Arial" panose="020B0604020202020204" pitchFamily="34" charset="0"/>
                <a:cs typeface="Arial" panose="020B0604020202020204" pitchFamily="34" charset="0"/>
              </a:rPr>
              <a:t> roz'</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a16="http://schemas.microsoft.com/office/drawing/2014/main" id="{B355465A-5107-EC3D-471A-443452AA2BB3}"/>
              </a:ext>
            </a:extLst>
          </p:cNvPr>
          <p:cNvSpPr txBox="1"/>
          <p:nvPr/>
        </p:nvSpPr>
        <p:spPr>
          <a:xfrm>
            <a:off x="26780295" y="25378132"/>
            <a:ext cx="4967286" cy="461665"/>
          </a:xfrm>
          <a:prstGeom prst="rect">
            <a:avLst/>
          </a:prstGeom>
          <a:noFill/>
        </p:spPr>
        <p:txBody>
          <a:bodyPr wrap="square">
            <a:spAutoFit/>
          </a:bodyPr>
          <a:lstStyle/>
          <a:p>
            <a:pPr algn="ctr">
              <a:buNone/>
            </a:pPr>
            <a:r>
              <a:rPr lang="ro-RO" sz="2400" dirty="0" err="1">
                <a:latin typeface="Arial" panose="020B0604020202020204" pitchFamily="34" charset="0"/>
                <a:cs typeface="Arial" panose="020B0604020202020204" pitchFamily="34" charset="0"/>
              </a:rPr>
              <a:t>Cultivar</a:t>
            </a:r>
            <a:r>
              <a:rPr lang="ro-RO" sz="2400" dirty="0">
                <a:effectLst/>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'Afuz Ali'</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7" name="TextBox 36">
            <a:extLst>
              <a:ext uri="{FF2B5EF4-FFF2-40B4-BE49-F238E27FC236}">
                <a16:creationId xmlns:a16="http://schemas.microsoft.com/office/drawing/2014/main" id="{5D4C58AC-945C-71FC-0370-AA64B7268EA2}"/>
              </a:ext>
            </a:extLst>
          </p:cNvPr>
          <p:cNvSpPr txBox="1"/>
          <p:nvPr/>
        </p:nvSpPr>
        <p:spPr>
          <a:xfrm>
            <a:off x="25919512" y="28180795"/>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80/10/6</a:t>
            </a:r>
          </a:p>
        </p:txBody>
      </p:sp>
      <p:sp>
        <p:nvSpPr>
          <p:cNvPr id="38" name="TextBox 37">
            <a:extLst>
              <a:ext uri="{FF2B5EF4-FFF2-40B4-BE49-F238E27FC236}">
                <a16:creationId xmlns:a16="http://schemas.microsoft.com/office/drawing/2014/main" id="{BA29A36C-0FE8-180A-DBD2-DC08E6EAB8B3}"/>
              </a:ext>
            </a:extLst>
          </p:cNvPr>
          <p:cNvSpPr txBox="1"/>
          <p:nvPr/>
        </p:nvSpPr>
        <p:spPr>
          <a:xfrm>
            <a:off x="23370373" y="28101243"/>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control</a:t>
            </a:r>
          </a:p>
        </p:txBody>
      </p:sp>
      <p:sp>
        <p:nvSpPr>
          <p:cNvPr id="39" name="TextBox 38">
            <a:extLst>
              <a:ext uri="{FF2B5EF4-FFF2-40B4-BE49-F238E27FC236}">
                <a16:creationId xmlns:a16="http://schemas.microsoft.com/office/drawing/2014/main" id="{4A782635-5758-5C89-ABF3-A40A0905B65B}"/>
              </a:ext>
            </a:extLst>
          </p:cNvPr>
          <p:cNvSpPr txBox="1"/>
          <p:nvPr/>
        </p:nvSpPr>
        <p:spPr>
          <a:xfrm>
            <a:off x="28351068" y="32653038"/>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control</a:t>
            </a:r>
          </a:p>
        </p:txBody>
      </p:sp>
      <p:sp>
        <p:nvSpPr>
          <p:cNvPr id="40" name="TextBox 39">
            <a:extLst>
              <a:ext uri="{FF2B5EF4-FFF2-40B4-BE49-F238E27FC236}">
                <a16:creationId xmlns:a16="http://schemas.microsoft.com/office/drawing/2014/main" id="{F7480D10-A719-9BC0-10D1-9C65E82643B3}"/>
              </a:ext>
            </a:extLst>
          </p:cNvPr>
          <p:cNvSpPr txBox="1"/>
          <p:nvPr/>
        </p:nvSpPr>
        <p:spPr>
          <a:xfrm>
            <a:off x="21963702" y="32631479"/>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control</a:t>
            </a:r>
          </a:p>
        </p:txBody>
      </p:sp>
      <p:sp>
        <p:nvSpPr>
          <p:cNvPr id="41" name="TextBox 40">
            <a:extLst>
              <a:ext uri="{FF2B5EF4-FFF2-40B4-BE49-F238E27FC236}">
                <a16:creationId xmlns:a16="http://schemas.microsoft.com/office/drawing/2014/main" id="{236C1C4C-26AD-9DCF-4EEB-DF1F15DB4237}"/>
              </a:ext>
            </a:extLst>
          </p:cNvPr>
          <p:cNvSpPr txBox="1"/>
          <p:nvPr/>
        </p:nvSpPr>
        <p:spPr>
          <a:xfrm>
            <a:off x="28772995" y="28250690"/>
            <a:ext cx="958401"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control</a:t>
            </a:r>
          </a:p>
        </p:txBody>
      </p:sp>
      <p:sp>
        <p:nvSpPr>
          <p:cNvPr id="46" name="TextBox 45">
            <a:extLst>
              <a:ext uri="{FF2B5EF4-FFF2-40B4-BE49-F238E27FC236}">
                <a16:creationId xmlns:a16="http://schemas.microsoft.com/office/drawing/2014/main" id="{2596A625-AB4F-9C61-42E0-9CB72858A7EB}"/>
              </a:ext>
            </a:extLst>
          </p:cNvPr>
          <p:cNvSpPr txBox="1"/>
          <p:nvPr/>
        </p:nvSpPr>
        <p:spPr>
          <a:xfrm>
            <a:off x="30953728" y="32692966"/>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14/5/22</a:t>
            </a:r>
          </a:p>
        </p:txBody>
      </p:sp>
      <p:sp>
        <p:nvSpPr>
          <p:cNvPr id="49" name="TextBox 48">
            <a:extLst>
              <a:ext uri="{FF2B5EF4-FFF2-40B4-BE49-F238E27FC236}">
                <a16:creationId xmlns:a16="http://schemas.microsoft.com/office/drawing/2014/main" id="{D3011BDB-228F-A496-04F0-721E2344C85E}"/>
              </a:ext>
            </a:extLst>
          </p:cNvPr>
          <p:cNvSpPr txBox="1"/>
          <p:nvPr/>
        </p:nvSpPr>
        <p:spPr>
          <a:xfrm>
            <a:off x="25946659" y="32669896"/>
            <a:ext cx="1075330" cy="402926"/>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89/8/3</a:t>
            </a:r>
          </a:p>
        </p:txBody>
      </p:sp>
      <p:graphicFrame>
        <p:nvGraphicFramePr>
          <p:cNvPr id="50" name="Table 49">
            <a:extLst>
              <a:ext uri="{FF2B5EF4-FFF2-40B4-BE49-F238E27FC236}">
                <a16:creationId xmlns:a16="http://schemas.microsoft.com/office/drawing/2014/main" id="{FC53C4B4-B425-9EC7-2CC1-6629BABA0107}"/>
              </a:ext>
            </a:extLst>
          </p:cNvPr>
          <p:cNvGraphicFramePr>
            <a:graphicFrameLocks noGrp="1"/>
          </p:cNvGraphicFramePr>
          <p:nvPr>
            <p:extLst>
              <p:ext uri="{D42A27DB-BD31-4B8C-83A1-F6EECF244321}">
                <p14:modId xmlns:p14="http://schemas.microsoft.com/office/powerpoint/2010/main" val="3592309069"/>
              </p:ext>
            </p:extLst>
          </p:nvPr>
        </p:nvGraphicFramePr>
        <p:xfrm>
          <a:off x="21697989" y="28752749"/>
          <a:ext cx="5156509" cy="975360"/>
        </p:xfrm>
        <a:graphic>
          <a:graphicData uri="http://schemas.openxmlformats.org/drawingml/2006/table">
            <a:tbl>
              <a:tblPr firstRow="1" firstCol="1" bandRow="1">
                <a:tableStyleId>{5940675A-B579-460E-94D1-54222C63F5DA}</a:tableStyleId>
              </a:tblPr>
              <a:tblGrid>
                <a:gridCol w="2737022">
                  <a:extLst>
                    <a:ext uri="{9D8B030D-6E8A-4147-A177-3AD203B41FA5}">
                      <a16:colId xmlns:a16="http://schemas.microsoft.com/office/drawing/2014/main" val="4264804952"/>
                    </a:ext>
                  </a:extLst>
                </a:gridCol>
                <a:gridCol w="2419487">
                  <a:extLst>
                    <a:ext uri="{9D8B030D-6E8A-4147-A177-3AD203B41FA5}">
                      <a16:colId xmlns:a16="http://schemas.microsoft.com/office/drawing/2014/main" val="1701052174"/>
                    </a:ext>
                  </a:extLst>
                </a:gridCol>
              </a:tblGrid>
              <a:tr h="139065">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56%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79%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685318514"/>
                  </a:ext>
                </a:extLst>
              </a:tr>
              <a:tr h="155575">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Very</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7579367"/>
                  </a:ext>
                </a:extLst>
              </a:tr>
              <a:tr h="139065">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Late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Medium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897120947"/>
                  </a:ext>
                </a:extLst>
              </a:tr>
              <a:tr h="159385">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19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24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44641807"/>
                  </a:ext>
                </a:extLst>
              </a:tr>
            </a:tbl>
          </a:graphicData>
        </a:graphic>
      </p:graphicFrame>
      <p:graphicFrame>
        <p:nvGraphicFramePr>
          <p:cNvPr id="51" name="Table 50">
            <a:extLst>
              <a:ext uri="{FF2B5EF4-FFF2-40B4-BE49-F238E27FC236}">
                <a16:creationId xmlns:a16="http://schemas.microsoft.com/office/drawing/2014/main" id="{324DC6D0-87F6-2CCE-B297-FE915BC8F4DB}"/>
              </a:ext>
            </a:extLst>
          </p:cNvPr>
          <p:cNvGraphicFramePr>
            <a:graphicFrameLocks noGrp="1"/>
          </p:cNvGraphicFramePr>
          <p:nvPr>
            <p:extLst>
              <p:ext uri="{D42A27DB-BD31-4B8C-83A1-F6EECF244321}">
                <p14:modId xmlns:p14="http://schemas.microsoft.com/office/powerpoint/2010/main" val="1316766639"/>
              </p:ext>
            </p:extLst>
          </p:nvPr>
        </p:nvGraphicFramePr>
        <p:xfrm>
          <a:off x="27598774" y="28764518"/>
          <a:ext cx="4673263" cy="975360"/>
        </p:xfrm>
        <a:graphic>
          <a:graphicData uri="http://schemas.openxmlformats.org/drawingml/2006/table">
            <a:tbl>
              <a:tblPr firstRow="1" firstCol="1" bandRow="1">
                <a:tableStyleId>{5940675A-B579-460E-94D1-54222C63F5DA}</a:tableStyleId>
              </a:tblPr>
              <a:tblGrid>
                <a:gridCol w="2302864">
                  <a:extLst>
                    <a:ext uri="{9D8B030D-6E8A-4147-A177-3AD203B41FA5}">
                      <a16:colId xmlns:a16="http://schemas.microsoft.com/office/drawing/2014/main" val="3199759"/>
                    </a:ext>
                  </a:extLst>
                </a:gridCol>
                <a:gridCol w="2370399">
                  <a:extLst>
                    <a:ext uri="{9D8B030D-6E8A-4147-A177-3AD203B41FA5}">
                      <a16:colId xmlns:a16="http://schemas.microsoft.com/office/drawing/2014/main" val="4285644869"/>
                    </a:ext>
                  </a:extLst>
                </a:gridCol>
              </a:tblGrid>
              <a:tr h="139065">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40–50%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80%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6465273"/>
                  </a:ext>
                </a:extLst>
              </a:tr>
              <a:tr h="155575">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Very</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70858746"/>
                  </a:ext>
                </a:extLst>
              </a:tr>
              <a:tr h="139065">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Very</a:t>
                      </a:r>
                      <a:r>
                        <a:rPr lang="ro-RO" sz="1600" dirty="0">
                          <a:effectLst/>
                          <a:latin typeface="Arial" panose="020B0604020202020204" pitchFamily="34" charset="0"/>
                          <a:cs typeface="Arial" panose="020B0604020202020204" pitchFamily="34" charset="0"/>
                        </a:rPr>
                        <a:t> late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Late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30307065"/>
                  </a:ext>
                </a:extLst>
              </a:tr>
              <a:tr h="159385">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20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35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55752713"/>
                  </a:ext>
                </a:extLst>
              </a:tr>
            </a:tbl>
          </a:graphicData>
        </a:graphic>
      </p:graphicFrame>
      <p:graphicFrame>
        <p:nvGraphicFramePr>
          <p:cNvPr id="56" name="Table 55">
            <a:extLst>
              <a:ext uri="{FF2B5EF4-FFF2-40B4-BE49-F238E27FC236}">
                <a16:creationId xmlns:a16="http://schemas.microsoft.com/office/drawing/2014/main" id="{797BEC7F-D98D-03C4-F302-9E8CF1F0B0AC}"/>
              </a:ext>
            </a:extLst>
          </p:cNvPr>
          <p:cNvGraphicFramePr>
            <a:graphicFrameLocks noGrp="1"/>
          </p:cNvGraphicFramePr>
          <p:nvPr>
            <p:extLst>
              <p:ext uri="{D42A27DB-BD31-4B8C-83A1-F6EECF244321}">
                <p14:modId xmlns:p14="http://schemas.microsoft.com/office/powerpoint/2010/main" val="1929689410"/>
              </p:ext>
            </p:extLst>
          </p:nvPr>
        </p:nvGraphicFramePr>
        <p:xfrm>
          <a:off x="21788286" y="33304344"/>
          <a:ext cx="4814293" cy="1035376"/>
        </p:xfrm>
        <a:graphic>
          <a:graphicData uri="http://schemas.openxmlformats.org/drawingml/2006/table">
            <a:tbl>
              <a:tblPr firstRow="1" firstCol="1" bandRow="1">
                <a:tableStyleId>{5940675A-B579-460E-94D1-54222C63F5DA}</a:tableStyleId>
              </a:tblPr>
              <a:tblGrid>
                <a:gridCol w="2555377">
                  <a:extLst>
                    <a:ext uri="{9D8B030D-6E8A-4147-A177-3AD203B41FA5}">
                      <a16:colId xmlns:a16="http://schemas.microsoft.com/office/drawing/2014/main" val="2850795575"/>
                    </a:ext>
                  </a:extLst>
                </a:gridCol>
                <a:gridCol w="2258916">
                  <a:extLst>
                    <a:ext uri="{9D8B030D-6E8A-4147-A177-3AD203B41FA5}">
                      <a16:colId xmlns:a16="http://schemas.microsoft.com/office/drawing/2014/main" val="1458682338"/>
                    </a:ext>
                  </a:extLst>
                </a:gridCol>
              </a:tblGrid>
              <a:tr h="139065">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65–70%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76%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6374937"/>
                  </a:ext>
                </a:extLst>
              </a:tr>
              <a:tr h="268931">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Very</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08676535"/>
                  </a:ext>
                </a:extLst>
              </a:tr>
              <a:tr h="139065">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Very</a:t>
                      </a:r>
                      <a:r>
                        <a:rPr lang="ro-RO" sz="1600" dirty="0">
                          <a:effectLst/>
                          <a:latin typeface="Arial" panose="020B0604020202020204" pitchFamily="34" charset="0"/>
                          <a:cs typeface="Arial" panose="020B0604020202020204" pitchFamily="34" charset="0"/>
                        </a:rPr>
                        <a:t> late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Medium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928496267"/>
                  </a:ext>
                </a:extLst>
              </a:tr>
              <a:tr h="278765">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20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27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362044606"/>
                  </a:ext>
                </a:extLst>
              </a:tr>
            </a:tbl>
          </a:graphicData>
        </a:graphic>
      </p:graphicFrame>
      <p:graphicFrame>
        <p:nvGraphicFramePr>
          <p:cNvPr id="58" name="Table 57">
            <a:extLst>
              <a:ext uri="{FF2B5EF4-FFF2-40B4-BE49-F238E27FC236}">
                <a16:creationId xmlns:a16="http://schemas.microsoft.com/office/drawing/2014/main" id="{A1BA89FF-91E2-0E44-3E2B-C17505235EC5}"/>
              </a:ext>
            </a:extLst>
          </p:cNvPr>
          <p:cNvGraphicFramePr>
            <a:graphicFrameLocks noGrp="1"/>
          </p:cNvGraphicFramePr>
          <p:nvPr>
            <p:extLst>
              <p:ext uri="{D42A27DB-BD31-4B8C-83A1-F6EECF244321}">
                <p14:modId xmlns:p14="http://schemas.microsoft.com/office/powerpoint/2010/main" val="1049825636"/>
              </p:ext>
            </p:extLst>
          </p:nvPr>
        </p:nvGraphicFramePr>
        <p:xfrm>
          <a:off x="27400141" y="33355774"/>
          <a:ext cx="4673263" cy="1035376"/>
        </p:xfrm>
        <a:graphic>
          <a:graphicData uri="http://schemas.openxmlformats.org/drawingml/2006/table">
            <a:tbl>
              <a:tblPr firstRow="1" firstCol="1" bandRow="1">
                <a:tableStyleId>{5940675A-B579-460E-94D1-54222C63F5DA}</a:tableStyleId>
              </a:tblPr>
              <a:tblGrid>
                <a:gridCol w="2302864">
                  <a:extLst>
                    <a:ext uri="{9D8B030D-6E8A-4147-A177-3AD203B41FA5}">
                      <a16:colId xmlns:a16="http://schemas.microsoft.com/office/drawing/2014/main" val="4289146407"/>
                    </a:ext>
                  </a:extLst>
                </a:gridCol>
                <a:gridCol w="2370399">
                  <a:extLst>
                    <a:ext uri="{9D8B030D-6E8A-4147-A177-3AD203B41FA5}">
                      <a16:colId xmlns:a16="http://schemas.microsoft.com/office/drawing/2014/main" val="4134840296"/>
                    </a:ext>
                  </a:extLst>
                </a:gridCol>
              </a:tblGrid>
              <a:tr h="139065">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60–70%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Fertility</a:t>
                      </a:r>
                      <a:r>
                        <a:rPr lang="ro-RO" sz="1600" dirty="0">
                          <a:effectLst/>
                          <a:latin typeface="Arial" panose="020B0604020202020204" pitchFamily="34" charset="0"/>
                          <a:cs typeface="Arial" panose="020B0604020202020204" pitchFamily="34" charset="0"/>
                        </a:rPr>
                        <a:t>: 87%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061359921"/>
                  </a:ext>
                </a:extLst>
              </a:tr>
              <a:tr h="268931">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Medium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Bunch</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size</a:t>
                      </a:r>
                      <a:r>
                        <a:rPr lang="ro-RO" sz="1600" dirty="0">
                          <a:effectLst/>
                          <a:latin typeface="Arial" panose="020B0604020202020204" pitchFamily="34" charset="0"/>
                          <a:cs typeface="Arial" panose="020B0604020202020204" pitchFamily="34" charset="0"/>
                        </a:rPr>
                        <a:t>: </a:t>
                      </a:r>
                      <a:r>
                        <a:rPr lang="ro-RO" sz="1600" dirty="0" err="1">
                          <a:effectLst/>
                          <a:latin typeface="Arial" panose="020B0604020202020204" pitchFamily="34" charset="0"/>
                          <a:cs typeface="Arial" panose="020B0604020202020204" pitchFamily="34" charset="0"/>
                        </a:rPr>
                        <a:t>Large</a:t>
                      </a:r>
                      <a:r>
                        <a:rPr lang="ro-RO"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84802180"/>
                  </a:ext>
                </a:extLst>
              </a:tr>
              <a:tr h="139065">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Late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Ripening</a:t>
                      </a:r>
                      <a:r>
                        <a:rPr lang="ro-RO" sz="1600" dirty="0">
                          <a:effectLst/>
                          <a:latin typeface="Arial" panose="020B0604020202020204" pitchFamily="34" charset="0"/>
                          <a:cs typeface="Arial" panose="020B0604020202020204" pitchFamily="34" charset="0"/>
                        </a:rPr>
                        <a:t>: Medium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191442648"/>
                  </a:ext>
                </a:extLst>
              </a:tr>
              <a:tr h="278765">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11–14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a:buNone/>
                      </a:pPr>
                      <a:r>
                        <a:rPr lang="ro-RO" sz="1600" dirty="0" err="1">
                          <a:effectLst/>
                          <a:latin typeface="Arial" panose="020B0604020202020204" pitchFamily="34" charset="0"/>
                          <a:cs typeface="Arial" panose="020B0604020202020204" pitchFamily="34" charset="0"/>
                        </a:rPr>
                        <a:t>Yield</a:t>
                      </a:r>
                      <a:r>
                        <a:rPr lang="ro-RO" sz="1600" dirty="0">
                          <a:effectLst/>
                          <a:latin typeface="Arial" panose="020B0604020202020204" pitchFamily="34" charset="0"/>
                          <a:cs typeface="Arial" panose="020B0604020202020204" pitchFamily="34" charset="0"/>
                        </a:rPr>
                        <a:t> per ha: 20–25 t/ha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63684437"/>
                  </a:ext>
                </a:extLst>
              </a:tr>
            </a:tbl>
          </a:graphicData>
        </a:graphic>
      </p:graphicFrame>
      <p:sp>
        <p:nvSpPr>
          <p:cNvPr id="60" name="TextBox 59">
            <a:extLst>
              <a:ext uri="{FF2B5EF4-FFF2-40B4-BE49-F238E27FC236}">
                <a16:creationId xmlns:a16="http://schemas.microsoft.com/office/drawing/2014/main" id="{76117AAB-E09C-D776-CC09-5689155C9C57}"/>
              </a:ext>
            </a:extLst>
          </p:cNvPr>
          <p:cNvSpPr txBox="1"/>
          <p:nvPr/>
        </p:nvSpPr>
        <p:spPr>
          <a:xfrm>
            <a:off x="22393380" y="29774823"/>
            <a:ext cx="3825276" cy="461665"/>
          </a:xfrm>
          <a:prstGeom prst="rect">
            <a:avLst/>
          </a:prstGeom>
          <a:noFill/>
        </p:spPr>
        <p:txBody>
          <a:bodyPr wrap="square">
            <a:spAutoFit/>
          </a:bodyPr>
          <a:lstStyle/>
          <a:p>
            <a:pPr algn="ctr">
              <a:buNone/>
            </a:pPr>
            <a:r>
              <a:rPr lang="ro-RO" sz="2400" dirty="0" err="1">
                <a:latin typeface="Arial" panose="020B0604020202020204" pitchFamily="34" charset="0"/>
                <a:cs typeface="Arial" panose="020B0604020202020204" pitchFamily="34" charset="0"/>
              </a:rPr>
              <a:t>Cultivar</a:t>
            </a:r>
            <a:r>
              <a:rPr lang="ro-RO" sz="2400" dirty="0">
                <a:effectLst/>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t>
            </a:r>
            <a:r>
              <a:rPr lang="ro-RO" sz="2400" dirty="0">
                <a:effectLst/>
                <a:latin typeface="Arial" panose="020B0604020202020204" pitchFamily="34" charset="0"/>
                <a:cs typeface="Arial" panose="020B0604020202020204" pitchFamily="34" charset="0"/>
              </a:rPr>
              <a:t>Moldova'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2" name="TextBox 61">
            <a:extLst>
              <a:ext uri="{FF2B5EF4-FFF2-40B4-BE49-F238E27FC236}">
                <a16:creationId xmlns:a16="http://schemas.microsoft.com/office/drawing/2014/main" id="{823D6117-1045-4C82-2929-F8F40583637F}"/>
              </a:ext>
            </a:extLst>
          </p:cNvPr>
          <p:cNvSpPr txBox="1"/>
          <p:nvPr/>
        </p:nvSpPr>
        <p:spPr>
          <a:xfrm>
            <a:off x="27588606" y="29752759"/>
            <a:ext cx="3825276" cy="461665"/>
          </a:xfrm>
          <a:prstGeom prst="rect">
            <a:avLst/>
          </a:prstGeom>
          <a:noFill/>
        </p:spPr>
        <p:txBody>
          <a:bodyPr wrap="square">
            <a:spAutoFit/>
          </a:bodyPr>
          <a:lstStyle/>
          <a:p>
            <a:pPr algn="ctr">
              <a:buNone/>
            </a:pPr>
            <a:r>
              <a:rPr lang="ro-RO" sz="2400" dirty="0" err="1">
                <a:latin typeface="Arial" panose="020B0604020202020204" pitchFamily="34" charset="0"/>
                <a:cs typeface="Arial" panose="020B0604020202020204" pitchFamily="34" charset="0"/>
              </a:rPr>
              <a:t>Cultivar</a:t>
            </a:r>
            <a:r>
              <a:rPr lang="ro-RO" sz="2400" dirty="0">
                <a:effectLst/>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t>
            </a:r>
            <a:r>
              <a:rPr lang="ro-RO" sz="2400" dirty="0">
                <a:effectLst/>
                <a:latin typeface="Arial" panose="020B0604020202020204" pitchFamily="34" charset="0"/>
                <a:cs typeface="Arial" panose="020B0604020202020204" pitchFamily="34" charset="0"/>
              </a:rPr>
              <a:t>Coarna neagra'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4" name="TextBox 63">
            <a:extLst>
              <a:ext uri="{FF2B5EF4-FFF2-40B4-BE49-F238E27FC236}">
                <a16:creationId xmlns:a16="http://schemas.microsoft.com/office/drawing/2014/main" id="{74759011-0D0C-A686-1B64-3A0FD5F3FC1B}"/>
              </a:ext>
            </a:extLst>
          </p:cNvPr>
          <p:cNvSpPr txBox="1"/>
          <p:nvPr/>
        </p:nvSpPr>
        <p:spPr>
          <a:xfrm>
            <a:off x="31209916" y="28269300"/>
            <a:ext cx="1075330" cy="400110"/>
          </a:xfrm>
          <a:prstGeom prst="rect">
            <a:avLst/>
          </a:prstGeom>
          <a:solidFill>
            <a:schemeClr val="accent2">
              <a:lumMod val="20000"/>
              <a:lumOff val="80000"/>
            </a:schemeClr>
          </a:solidFill>
        </p:spPr>
        <p:txBody>
          <a:bodyPr wrap="square" rtlCol="0">
            <a:spAutoFit/>
          </a:bodyPr>
          <a:lstStyle/>
          <a:p>
            <a:r>
              <a:rPr lang="ro-RO" sz="2000" dirty="0">
                <a:latin typeface="Arial" panose="020B0604020202020204" pitchFamily="34" charset="0"/>
                <a:cs typeface="Arial" panose="020B0604020202020204" pitchFamily="34" charset="0"/>
              </a:rPr>
              <a:t>72/3/16</a:t>
            </a:r>
          </a:p>
        </p:txBody>
      </p:sp>
      <p:sp>
        <p:nvSpPr>
          <p:cNvPr id="8" name="TextBox 7">
            <a:extLst>
              <a:ext uri="{FF2B5EF4-FFF2-40B4-BE49-F238E27FC236}">
                <a16:creationId xmlns:a16="http://schemas.microsoft.com/office/drawing/2014/main" id="{0AE6FA38-CDE5-5F0D-27FE-43F8A366FF6E}"/>
              </a:ext>
            </a:extLst>
          </p:cNvPr>
          <p:cNvSpPr txBox="1"/>
          <p:nvPr/>
        </p:nvSpPr>
        <p:spPr>
          <a:xfrm>
            <a:off x="1855028" y="17057547"/>
            <a:ext cx="10031166" cy="4031873"/>
          </a:xfrm>
          <a:prstGeom prst="rect">
            <a:avLst/>
          </a:prstGeom>
          <a:noFill/>
        </p:spPr>
        <p:txBody>
          <a:bodyPr wrap="square">
            <a:spAutoFit/>
          </a:bodyPr>
          <a:lstStyle/>
          <a:p>
            <a:pPr algn="just" defTabSz="528638"/>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Vegetation period (budburst–maturity) showed clonal differences under </a:t>
            </a:r>
            <a:r>
              <a:rPr lang="en-US" sz="3200" dirty="0" err="1">
                <a:latin typeface="Arial" panose="020B0604020202020204" pitchFamily="34" charset="0"/>
                <a:cs typeface="Arial" panose="020B0604020202020204" pitchFamily="34" charset="0"/>
              </a:rPr>
              <a:t>Murfatlar</a:t>
            </a:r>
            <a:r>
              <a:rPr lang="en-US" sz="3200" dirty="0">
                <a:latin typeface="Arial" panose="020B0604020202020204" pitchFamily="34" charset="0"/>
                <a:cs typeface="Arial" panose="020B0604020202020204" pitchFamily="34" charset="0"/>
              </a:rPr>
              <a:t> conditions.</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'Bican </a:t>
            </a:r>
            <a:r>
              <a:rPr lang="en-US" sz="3200" dirty="0" err="1">
                <a:latin typeface="Arial" panose="020B0604020202020204" pitchFamily="34" charset="0"/>
                <a:cs typeface="Arial" panose="020B0604020202020204" pitchFamily="34" charset="0"/>
              </a:rPr>
              <a:t>roz</a:t>
            </a:r>
            <a:r>
              <a:rPr lang="en-US"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only</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elite 80/10/6 showed budburst approximately 8 days earlier than the control, while the other elites did not differ. '</a:t>
            </a:r>
            <a:r>
              <a:rPr lang="en-US" sz="3200" dirty="0" err="1">
                <a:latin typeface="Arial" panose="020B0604020202020204" pitchFamily="34" charset="0"/>
                <a:cs typeface="Arial" panose="020B0604020202020204" pitchFamily="34" charset="0"/>
              </a:rPr>
              <a:t>Afuz</a:t>
            </a:r>
            <a:r>
              <a:rPr lang="en-US" sz="3200" dirty="0">
                <a:latin typeface="Arial" panose="020B0604020202020204" pitchFamily="34" charset="0"/>
                <a:cs typeface="Arial" panose="020B0604020202020204" pitchFamily="34" charset="0"/>
              </a:rPr>
              <a:t> Ali': high variability in ripening time (earlier</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/later clones).</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'Moldova': all elites slightly earlier than control.</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Coarna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neagra</a:t>
            </a:r>
            <a:r>
              <a:rPr lang="en-US"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only</a:t>
            </a:r>
            <a:r>
              <a:rPr lang="en-US" sz="3200" dirty="0">
                <a:latin typeface="Arial" panose="020B0604020202020204" pitchFamily="34" charset="0"/>
                <a:cs typeface="Arial" panose="020B0604020202020204" pitchFamily="34" charset="0"/>
              </a:rPr>
              <a:t> one elite slight earliness.</a:t>
            </a:r>
            <a:endParaRPr lang="ro-R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1772</TotalTime>
  <Words>1846</Words>
  <Application>Microsoft Office PowerPoint</Application>
  <PresentationFormat>Custom</PresentationFormat>
  <Paragraphs>655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Cambria Math</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306</cp:revision>
  <cp:lastPrinted>2020-03-30T08:43:16Z</cp:lastPrinted>
  <dcterms:created xsi:type="dcterms:W3CDTF">2015-08-26T05:25:30Z</dcterms:created>
  <dcterms:modified xsi:type="dcterms:W3CDTF">2026-05-12T07:32:15Z</dcterms:modified>
</cp:coreProperties>
</file>